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7"/>
  </p:notesMasterIdLst>
  <p:sldIdLst>
    <p:sldId id="257" r:id="rId5"/>
    <p:sldId id="280" r:id="rId6"/>
    <p:sldId id="258" r:id="rId7"/>
    <p:sldId id="291" r:id="rId8"/>
    <p:sldId id="263" r:id="rId9"/>
    <p:sldId id="281" r:id="rId10"/>
    <p:sldId id="307" r:id="rId11"/>
    <p:sldId id="318" r:id="rId12"/>
    <p:sldId id="319" r:id="rId13"/>
    <p:sldId id="323" r:id="rId14"/>
    <p:sldId id="320" r:id="rId15"/>
    <p:sldId id="321" r:id="rId16"/>
    <p:sldId id="324" r:id="rId17"/>
    <p:sldId id="322" r:id="rId18"/>
    <p:sldId id="325" r:id="rId19"/>
    <p:sldId id="326" r:id="rId20"/>
    <p:sldId id="327" r:id="rId21"/>
    <p:sldId id="275" r:id="rId22"/>
    <p:sldId id="317" r:id="rId23"/>
    <p:sldId id="277" r:id="rId24"/>
    <p:sldId id="278" r:id="rId25"/>
    <p:sldId id="259" r:id="rId26"/>
  </p:sldIdLst>
  <p:sldSz cx="12192000" cy="6858000"/>
  <p:notesSz cx="6858000" cy="9144000"/>
  <p:embeddedFontLst>
    <p:embeddedFont>
      <p:font typeface="Telstra Display" panose="020B0604020202020204" charset="0"/>
      <p:regular r:id="rId28"/>
      <p:bold r:id="rId29"/>
      <p:italic r:id="rId30"/>
      <p:boldItalic r:id="rId31"/>
    </p:embeddedFont>
    <p:embeddedFont>
      <p:font typeface="Telstra Text" panose="020B05040400000000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39B129-D809-44A7-AC6F-E692F6A00A23}" v="3" dt="2026-03-09T23:54:26.8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68" autoAdjust="0"/>
    <p:restoredTop sz="94589"/>
  </p:normalViewPr>
  <p:slideViewPr>
    <p:cSldViewPr snapToGrid="0">
      <p:cViewPr varScale="1">
        <p:scale>
          <a:sx n="88" d="100"/>
          <a:sy n="88" d="100"/>
        </p:scale>
        <p:origin x="90"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7.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customXml" Target="../customXml/item4.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m Greenaway" userId="c706b77f-c5cf-4f95-aa99-ddd5c18db2ba" providerId="ADAL" clId="{CD29965E-20E4-4A5E-829B-8DEE0A5499D5}"/>
    <pc:docChg chg="modSld">
      <pc:chgData name="Liam Greenaway" userId="c706b77f-c5cf-4f95-aa99-ddd5c18db2ba" providerId="ADAL" clId="{CD29965E-20E4-4A5E-829B-8DEE0A5499D5}" dt="2026-03-09T23:55:52.963" v="2" actId="1035"/>
      <pc:docMkLst>
        <pc:docMk/>
      </pc:docMkLst>
      <pc:sldChg chg="modSp mod">
        <pc:chgData name="Liam Greenaway" userId="c706b77f-c5cf-4f95-aa99-ddd5c18db2ba" providerId="ADAL" clId="{CD29965E-20E4-4A5E-829B-8DEE0A5499D5}" dt="2026-03-09T23:55:52.963" v="2" actId="1035"/>
        <pc:sldMkLst>
          <pc:docMk/>
          <pc:sldMk cId="2449013427" sldId="258"/>
        </pc:sldMkLst>
        <pc:spChg chg="mod">
          <ac:chgData name="Liam Greenaway" userId="c706b77f-c5cf-4f95-aa99-ddd5c18db2ba" providerId="ADAL" clId="{CD29965E-20E4-4A5E-829B-8DEE0A5499D5}" dt="2026-03-09T23:55:52.963" v="2" actId="1035"/>
          <ac:spMkLst>
            <pc:docMk/>
            <pc:sldMk cId="2449013427" sldId="258"/>
            <ac:spMk id="3" creationId="{8395B036-11C1-58FE-89ED-AD4073195DC3}"/>
          </ac:spMkLst>
        </pc:spChg>
      </pc:sldChg>
      <pc:sldChg chg="modSp mod">
        <pc:chgData name="Liam Greenaway" userId="c706b77f-c5cf-4f95-aa99-ddd5c18db2ba" providerId="ADAL" clId="{CD29965E-20E4-4A5E-829B-8DEE0A5499D5}" dt="2026-03-09T23:55:26.544" v="0" actId="962"/>
        <pc:sldMkLst>
          <pc:docMk/>
          <pc:sldMk cId="3331918497" sldId="280"/>
        </pc:sldMkLst>
        <pc:picChg chg="mod">
          <ac:chgData name="Liam Greenaway" userId="c706b77f-c5cf-4f95-aa99-ddd5c18db2ba" providerId="ADAL" clId="{CD29965E-20E4-4A5E-829B-8DEE0A5499D5}" dt="2026-03-09T23:55:26.544" v="0" actId="962"/>
          <ac:picMkLst>
            <pc:docMk/>
            <pc:sldMk cId="3331918497" sldId="280"/>
            <ac:picMk id="6" creationId="{8A51145C-3B2A-E39D-F62E-D2E9C40006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10/03/2026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youtu.be</a:t>
            </a:r>
            <a:r>
              <a:rPr lang="en-AU" dirty="0"/>
              <a:t>/yzjTc2V4_Ew?si=tqhvoWXEHWYzw-B7 </a:t>
            </a:r>
          </a:p>
        </p:txBody>
      </p:sp>
      <p:sp>
        <p:nvSpPr>
          <p:cNvPr id="4" name="Slide Number Placeholder 3"/>
          <p:cNvSpPr>
            <a:spLocks noGrp="1"/>
          </p:cNvSpPr>
          <p:nvPr>
            <p:ph type="sldNum" sz="quarter" idx="5"/>
          </p:nvPr>
        </p:nvSpPr>
        <p:spPr/>
        <p:txBody>
          <a:bodyPr/>
          <a:lstStyle/>
          <a:p>
            <a:fld id="{813EAFBB-221E-6043-B75A-BA7A393C719A}" type="slidenum">
              <a:rPr lang="en-AU" smtClean="0"/>
              <a:t>10</a:t>
            </a:fld>
            <a:endParaRPr lang="en-AU"/>
          </a:p>
        </p:txBody>
      </p:sp>
    </p:spTree>
    <p:extLst>
      <p:ext uri="{BB962C8B-B14F-4D97-AF65-F5344CB8AC3E}">
        <p14:creationId xmlns:p14="http://schemas.microsoft.com/office/powerpoint/2010/main" val="2157292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youtu.be/yzjTc2V4_Ew?si=tqhvoWXEHWYzw-B7"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wcNa3j0ncvA?si=O8GbsaZNk7GYr-Vz"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lstStyle/>
          <a:p>
            <a:r>
              <a:rPr lang="en-AU" dirty="0"/>
              <a:t>Tech Savvy Seniors</a:t>
            </a:r>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a:t>Module 9</a:t>
            </a:r>
          </a:p>
        </p:txBody>
      </p:sp>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p:txBody>
          <a:bodyPr/>
          <a:lstStyle/>
          <a:p>
            <a:r>
              <a:rPr lang="en-AU" dirty="0"/>
              <a:t>Apps that </a:t>
            </a:r>
            <a:br>
              <a:rPr lang="en-AU" dirty="0"/>
            </a:br>
            <a:r>
              <a:rPr lang="en-AU" dirty="0"/>
              <a:t>make life </a:t>
            </a:r>
            <a:br>
              <a:rPr lang="en-AU" dirty="0"/>
            </a:br>
            <a:r>
              <a:rPr lang="en-AU" dirty="0"/>
              <a:t>easier </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4BDAE-6346-7169-4F97-CD00B208AB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0DA2BD-5333-45EE-346E-5BB38B3A82F2}"/>
              </a:ext>
            </a:extLst>
          </p:cNvPr>
          <p:cNvSpPr>
            <a:spLocks noGrp="1"/>
          </p:cNvSpPr>
          <p:nvPr>
            <p:ph type="title"/>
          </p:nvPr>
        </p:nvSpPr>
        <p:spPr/>
        <p:txBody>
          <a:bodyPr/>
          <a:lstStyle/>
          <a:p>
            <a:r>
              <a:rPr lang="en-AU" dirty="0"/>
              <a:t>Transit App</a:t>
            </a:r>
          </a:p>
        </p:txBody>
      </p:sp>
      <p:pic>
        <p:nvPicPr>
          <p:cNvPr id="6" name="Content Placeholder 5" descr="Transit App Video">
            <a:extLst>
              <a:ext uri="{FF2B5EF4-FFF2-40B4-BE49-F238E27FC236}">
                <a16:creationId xmlns:a16="http://schemas.microsoft.com/office/drawing/2014/main" id="{50175FD5-3D76-B2D9-47CB-8BC99364705E}"/>
              </a:ext>
              <a:ext uri="{C183D7F6-B498-43B3-948B-1728B52AA6E4}">
                <adec:decorative xmlns:adec="http://schemas.microsoft.com/office/drawing/2017/decorative" val="0"/>
              </a:ext>
            </a:extLst>
          </p:cNvPr>
          <p:cNvPicPr>
            <a:picLocks noGrp="1" noChangeAspect="1"/>
          </p:cNvPicPr>
          <p:nvPr>
            <p:ph idx="1"/>
          </p:nvPr>
        </p:nvPicPr>
        <p:blipFill>
          <a:blip r:embed="rId3"/>
          <a:stretch>
            <a:fillRect/>
          </a:stretch>
        </p:blipFill>
        <p:spPr>
          <a:xfrm>
            <a:off x="2165625" y="1825625"/>
            <a:ext cx="7860750" cy="4351338"/>
          </a:xfrm>
          <a:prstGeom prst="rect">
            <a:avLst/>
          </a:prstGeom>
        </p:spPr>
      </p:pic>
      <p:sp>
        <p:nvSpPr>
          <p:cNvPr id="7" name="TextBox 6">
            <a:extLst>
              <a:ext uri="{FF2B5EF4-FFF2-40B4-BE49-F238E27FC236}">
                <a16:creationId xmlns:a16="http://schemas.microsoft.com/office/drawing/2014/main" id="{F845B3EE-BB74-8350-D294-69069279D487}"/>
              </a:ext>
            </a:extLst>
          </p:cNvPr>
          <p:cNvSpPr txBox="1"/>
          <p:nvPr/>
        </p:nvSpPr>
        <p:spPr>
          <a:xfrm>
            <a:off x="5661426" y="6308209"/>
            <a:ext cx="869149" cy="369332"/>
          </a:xfrm>
          <a:prstGeom prst="rect">
            <a:avLst/>
          </a:prstGeom>
          <a:noFill/>
        </p:spPr>
        <p:txBody>
          <a:bodyPr wrap="none" rtlCol="0">
            <a:spAutoFit/>
          </a:bodyPr>
          <a:lstStyle/>
          <a:p>
            <a:pPr algn="ctr"/>
            <a:r>
              <a:rPr lang="en-AU" dirty="0">
                <a:latin typeface="Telstra Text" panose="020B0504040000000004" pitchFamily="34" charset="77"/>
                <a:ea typeface="Telstra Text" panose="020B0504040000000004" pitchFamily="34" charset="77"/>
                <a:hlinkClick r:id="rId4"/>
              </a:rPr>
              <a:t>Watch</a:t>
            </a:r>
            <a:endParaRPr lang="en-AU" dirty="0">
              <a:latin typeface="Telstra Text" panose="020B0504040000000004" pitchFamily="34" charset="77"/>
              <a:ea typeface="Telstra Text" panose="020B0504040000000004" pitchFamily="34" charset="77"/>
            </a:endParaRPr>
          </a:p>
        </p:txBody>
      </p:sp>
    </p:spTree>
    <p:extLst>
      <p:ext uri="{BB962C8B-B14F-4D97-AF65-F5344CB8AC3E}">
        <p14:creationId xmlns:p14="http://schemas.microsoft.com/office/powerpoint/2010/main" val="914901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FA062-F36A-488D-1E53-3341FED85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7F788-63CA-624E-AF61-EAF7CB6EDA89}"/>
              </a:ext>
            </a:extLst>
          </p:cNvPr>
          <p:cNvSpPr>
            <a:spLocks noGrp="1"/>
          </p:cNvSpPr>
          <p:nvPr>
            <p:ph type="title"/>
          </p:nvPr>
        </p:nvSpPr>
        <p:spPr/>
        <p:txBody>
          <a:bodyPr/>
          <a:lstStyle/>
          <a:p>
            <a:r>
              <a:rPr lang="en-AU" dirty="0"/>
              <a:t>Service NSW App</a:t>
            </a:r>
          </a:p>
        </p:txBody>
      </p:sp>
      <p:sp>
        <p:nvSpPr>
          <p:cNvPr id="3" name="Content Placeholder 2">
            <a:extLst>
              <a:ext uri="{FF2B5EF4-FFF2-40B4-BE49-F238E27FC236}">
                <a16:creationId xmlns:a16="http://schemas.microsoft.com/office/drawing/2014/main" id="{4B702E2D-5793-FBC9-D284-18B39D02AF78}"/>
              </a:ext>
            </a:extLst>
          </p:cNvPr>
          <p:cNvSpPr>
            <a:spLocks noGrp="1"/>
          </p:cNvSpPr>
          <p:nvPr>
            <p:ph idx="1"/>
          </p:nvPr>
        </p:nvSpPr>
        <p:spPr>
          <a:xfrm>
            <a:off x="3630386" y="2672073"/>
            <a:ext cx="7228114" cy="3504890"/>
          </a:xfrm>
        </p:spPr>
        <p:txBody>
          <a:bodyPr>
            <a:normAutofit/>
          </a:bodyPr>
          <a:lstStyle/>
          <a:p>
            <a:r>
              <a:rPr lang="en-AU" dirty="0"/>
              <a:t>Digital licences </a:t>
            </a:r>
          </a:p>
          <a:p>
            <a:r>
              <a:rPr lang="en-AU" dirty="0"/>
              <a:t>Vehicle registration checks and renewal</a:t>
            </a:r>
          </a:p>
          <a:p>
            <a:r>
              <a:rPr lang="en-AU" dirty="0"/>
              <a:t>Fines and demerits</a:t>
            </a:r>
          </a:p>
          <a:p>
            <a:r>
              <a:rPr lang="en-AU" dirty="0"/>
              <a:t>Vouchers</a:t>
            </a:r>
          </a:p>
          <a:p>
            <a:r>
              <a:rPr lang="en-AU" dirty="0"/>
              <a:t>Seniors/Senior Savers Card</a:t>
            </a:r>
          </a:p>
        </p:txBody>
      </p:sp>
      <p:grpSp>
        <p:nvGrpSpPr>
          <p:cNvPr id="4" name="Group 3">
            <a:extLst>
              <a:ext uri="{FF2B5EF4-FFF2-40B4-BE49-F238E27FC236}">
                <a16:creationId xmlns:a16="http://schemas.microsoft.com/office/drawing/2014/main" id="{9F016E1F-4D4E-A7DC-1E2B-9C19E3E0BDD2}"/>
              </a:ext>
              <a:ext uri="{C183D7F6-B498-43B3-948B-1728B52AA6E4}">
                <adec:decorative xmlns:adec="http://schemas.microsoft.com/office/drawing/2017/decorative" val="1"/>
              </a:ext>
            </a:extLst>
          </p:cNvPr>
          <p:cNvGrpSpPr>
            <a:grpSpLocks noChangeAspect="1"/>
          </p:cNvGrpSpPr>
          <p:nvPr/>
        </p:nvGrpSpPr>
        <p:grpSpPr>
          <a:xfrm>
            <a:off x="838200" y="2672073"/>
            <a:ext cx="2160000" cy="2160000"/>
            <a:chOff x="4938766" y="2853798"/>
            <a:chExt cx="1638000" cy="1638000"/>
          </a:xfrm>
        </p:grpSpPr>
        <p:sp>
          <p:nvSpPr>
            <p:cNvPr id="6" name="Rounded Rectangle 5">
              <a:extLst>
                <a:ext uri="{FF2B5EF4-FFF2-40B4-BE49-F238E27FC236}">
                  <a16:creationId xmlns:a16="http://schemas.microsoft.com/office/drawing/2014/main" id="{B2DE68CD-C2D9-280C-2056-CEF58F894D6B}"/>
                </a:ext>
              </a:extLst>
            </p:cNvPr>
            <p:cNvSpPr>
              <a:spLocks noChangeAspect="1"/>
            </p:cNvSpPr>
            <p:nvPr/>
          </p:nvSpPr>
          <p:spPr>
            <a:xfrm>
              <a:off x="4938766" y="2853798"/>
              <a:ext cx="1638000" cy="1638000"/>
            </a:xfrm>
            <a:prstGeom prst="roundRect">
              <a:avLst>
                <a:gd name="adj" fmla="val 2364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20" descr="Service NSW - Apps on Google Play">
              <a:extLst>
                <a:ext uri="{FF2B5EF4-FFF2-40B4-BE49-F238E27FC236}">
                  <a16:creationId xmlns:a16="http://schemas.microsoft.com/office/drawing/2014/main" id="{97DEADC2-49FE-7E13-7FCF-694C38220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3021" y="3018053"/>
              <a:ext cx="1309490" cy="13094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9744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088C6-F475-5A2F-ECBA-D902D0031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A4D45D-B98A-FD30-4C06-98927C4BCFAE}"/>
              </a:ext>
            </a:extLst>
          </p:cNvPr>
          <p:cNvSpPr>
            <a:spLocks noGrp="1"/>
          </p:cNvSpPr>
          <p:nvPr>
            <p:ph type="title"/>
          </p:nvPr>
        </p:nvSpPr>
        <p:spPr/>
        <p:txBody>
          <a:bodyPr/>
          <a:lstStyle/>
          <a:p>
            <a:r>
              <a:rPr lang="en-AU" dirty="0" err="1"/>
              <a:t>myGov</a:t>
            </a:r>
            <a:r>
              <a:rPr lang="en-AU" dirty="0"/>
              <a:t> App</a:t>
            </a:r>
          </a:p>
        </p:txBody>
      </p:sp>
      <p:sp>
        <p:nvSpPr>
          <p:cNvPr id="3" name="Content Placeholder 2">
            <a:extLst>
              <a:ext uri="{FF2B5EF4-FFF2-40B4-BE49-F238E27FC236}">
                <a16:creationId xmlns:a16="http://schemas.microsoft.com/office/drawing/2014/main" id="{A1DEF5C8-F42D-2BFB-A8E9-18ABF46E9302}"/>
              </a:ext>
            </a:extLst>
          </p:cNvPr>
          <p:cNvSpPr>
            <a:spLocks noGrp="1"/>
          </p:cNvSpPr>
          <p:nvPr>
            <p:ph idx="1"/>
          </p:nvPr>
        </p:nvSpPr>
        <p:spPr>
          <a:xfrm>
            <a:off x="3630385" y="2672073"/>
            <a:ext cx="8045799" cy="3504890"/>
          </a:xfrm>
        </p:spPr>
        <p:txBody>
          <a:bodyPr>
            <a:normAutofit/>
          </a:bodyPr>
          <a:lstStyle/>
          <a:p>
            <a:r>
              <a:rPr lang="en-AU" dirty="0"/>
              <a:t>Medicare </a:t>
            </a:r>
          </a:p>
          <a:p>
            <a:r>
              <a:rPr lang="en-AU" dirty="0"/>
              <a:t>Centrelink </a:t>
            </a:r>
          </a:p>
          <a:p>
            <a:r>
              <a:rPr lang="en-AU" dirty="0"/>
              <a:t>Australian Taxation Office (ATO)</a:t>
            </a:r>
          </a:p>
          <a:p>
            <a:r>
              <a:rPr lang="en-AU" dirty="0"/>
              <a:t>My Health Record</a:t>
            </a:r>
          </a:p>
          <a:p>
            <a:r>
              <a:rPr lang="en-AU" dirty="0"/>
              <a:t>National Disability Insurance Scheme (NDIS)</a:t>
            </a:r>
          </a:p>
        </p:txBody>
      </p:sp>
      <p:pic>
        <p:nvPicPr>
          <p:cNvPr id="5" name="Picture 4">
            <a:extLst>
              <a:ext uri="{FF2B5EF4-FFF2-40B4-BE49-F238E27FC236}">
                <a16:creationId xmlns:a16="http://schemas.microsoft.com/office/drawing/2014/main" id="{7A65DE89-CB9A-353F-745F-C0D2AB8D67F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7"/>
          <a:stretch>
            <a:fillRect/>
          </a:stretch>
        </p:blipFill>
        <p:spPr bwMode="auto">
          <a:xfrm>
            <a:off x="838200" y="2672073"/>
            <a:ext cx="2160000" cy="2157679"/>
          </a:xfrm>
          <a:custGeom>
            <a:avLst/>
            <a:gdLst>
              <a:gd name="connsiteX0" fmla="*/ 373071 w 1620000"/>
              <a:gd name="connsiteY0" fmla="*/ 0 h 1618259"/>
              <a:gd name="connsiteX1" fmla="*/ 1236461 w 1620000"/>
              <a:gd name="connsiteY1" fmla="*/ 0 h 1618259"/>
              <a:gd name="connsiteX2" fmla="*/ 1615897 w 1620000"/>
              <a:gd name="connsiteY2" fmla="*/ 309250 h 1618259"/>
              <a:gd name="connsiteX3" fmla="*/ 1620000 w 1620000"/>
              <a:gd name="connsiteY3" fmla="*/ 349947 h 1618259"/>
              <a:gd name="connsiteX4" fmla="*/ 1620000 w 1620000"/>
              <a:gd name="connsiteY4" fmla="*/ 1288053 h 1618259"/>
              <a:gd name="connsiteX5" fmla="*/ 1615897 w 1620000"/>
              <a:gd name="connsiteY5" fmla="*/ 1328751 h 1618259"/>
              <a:gd name="connsiteX6" fmla="*/ 1387218 w 1620000"/>
              <a:gd name="connsiteY6" fmla="*/ 1607564 h 1618259"/>
              <a:gd name="connsiteX7" fmla="*/ 1352763 w 1620000"/>
              <a:gd name="connsiteY7" fmla="*/ 1618259 h 1618259"/>
              <a:gd name="connsiteX8" fmla="*/ 256769 w 1620000"/>
              <a:gd name="connsiteY8" fmla="*/ 1618259 h 1618259"/>
              <a:gd name="connsiteX9" fmla="*/ 222315 w 1620000"/>
              <a:gd name="connsiteY9" fmla="*/ 1607564 h 1618259"/>
              <a:gd name="connsiteX10" fmla="*/ 16203 w 1620000"/>
              <a:gd name="connsiteY10" fmla="*/ 1401452 h 1618259"/>
              <a:gd name="connsiteX11" fmla="*/ 0 w 1620000"/>
              <a:gd name="connsiteY11" fmla="*/ 1349257 h 1618259"/>
              <a:gd name="connsiteX12" fmla="*/ 0 w 1620000"/>
              <a:gd name="connsiteY12" fmla="*/ 288744 h 1618259"/>
              <a:gd name="connsiteX13" fmla="*/ 16203 w 1620000"/>
              <a:gd name="connsiteY13" fmla="*/ 236548 h 1618259"/>
              <a:gd name="connsiteX14" fmla="*/ 373071 w 1620000"/>
              <a:gd name="connsiteY14" fmla="*/ 0 h 161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0000" h="1618259">
                <a:moveTo>
                  <a:pt x="373071" y="0"/>
                </a:moveTo>
                <a:lnTo>
                  <a:pt x="1236461" y="0"/>
                </a:lnTo>
                <a:cubicBezTo>
                  <a:pt x="1423626" y="0"/>
                  <a:pt x="1579783" y="132761"/>
                  <a:pt x="1615897" y="309250"/>
                </a:cubicBezTo>
                <a:lnTo>
                  <a:pt x="1620000" y="349947"/>
                </a:lnTo>
                <a:lnTo>
                  <a:pt x="1620000" y="1288053"/>
                </a:lnTo>
                <a:lnTo>
                  <a:pt x="1615897" y="1328751"/>
                </a:lnTo>
                <a:cubicBezTo>
                  <a:pt x="1590101" y="1454814"/>
                  <a:pt x="1503059" y="1558567"/>
                  <a:pt x="1387218" y="1607564"/>
                </a:cubicBezTo>
                <a:lnTo>
                  <a:pt x="1352763" y="1618259"/>
                </a:lnTo>
                <a:lnTo>
                  <a:pt x="256769" y="1618259"/>
                </a:lnTo>
                <a:lnTo>
                  <a:pt x="222315" y="1607564"/>
                </a:lnTo>
                <a:cubicBezTo>
                  <a:pt x="129641" y="1568367"/>
                  <a:pt x="55400" y="1494125"/>
                  <a:pt x="16203" y="1401452"/>
                </a:cubicBezTo>
                <a:lnTo>
                  <a:pt x="0" y="1349257"/>
                </a:lnTo>
                <a:lnTo>
                  <a:pt x="0" y="288744"/>
                </a:lnTo>
                <a:lnTo>
                  <a:pt x="16203" y="236548"/>
                </a:lnTo>
                <a:cubicBezTo>
                  <a:pt x="74999" y="97539"/>
                  <a:pt x="212644" y="0"/>
                  <a:pt x="373071"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457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8FB81-AB93-E66A-6499-67265BBB6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DE9A9-423F-9989-E820-39C85A861E53}"/>
              </a:ext>
            </a:extLst>
          </p:cNvPr>
          <p:cNvSpPr>
            <a:spLocks noGrp="1"/>
          </p:cNvSpPr>
          <p:nvPr>
            <p:ph type="title"/>
          </p:nvPr>
        </p:nvSpPr>
        <p:spPr/>
        <p:txBody>
          <a:bodyPr/>
          <a:lstStyle/>
          <a:p>
            <a:r>
              <a:rPr lang="en-AU" dirty="0" err="1"/>
              <a:t>myGov</a:t>
            </a:r>
            <a:r>
              <a:rPr lang="en-AU" dirty="0"/>
              <a:t> App</a:t>
            </a:r>
          </a:p>
        </p:txBody>
      </p:sp>
      <p:pic>
        <p:nvPicPr>
          <p:cNvPr id="6" name="Content Placeholder 5" descr="myGov App Video">
            <a:extLst>
              <a:ext uri="{FF2B5EF4-FFF2-40B4-BE49-F238E27FC236}">
                <a16:creationId xmlns:a16="http://schemas.microsoft.com/office/drawing/2014/main" id="{44F70766-7BF6-17C7-D624-48CB6767287E}"/>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1691854" y="1825625"/>
            <a:ext cx="8808291" cy="4351338"/>
          </a:xfrm>
          <a:prstGeom prst="rect">
            <a:avLst/>
          </a:prstGeom>
        </p:spPr>
      </p:pic>
      <p:sp>
        <p:nvSpPr>
          <p:cNvPr id="7" name="TextBox 6">
            <a:extLst>
              <a:ext uri="{FF2B5EF4-FFF2-40B4-BE49-F238E27FC236}">
                <a16:creationId xmlns:a16="http://schemas.microsoft.com/office/drawing/2014/main" id="{75AD798C-3EAA-8F55-D17C-3633087247A9}"/>
              </a:ext>
            </a:extLst>
          </p:cNvPr>
          <p:cNvSpPr txBox="1"/>
          <p:nvPr/>
        </p:nvSpPr>
        <p:spPr>
          <a:xfrm>
            <a:off x="5683835" y="6308209"/>
            <a:ext cx="869149" cy="369332"/>
          </a:xfrm>
          <a:prstGeom prst="rect">
            <a:avLst/>
          </a:prstGeom>
          <a:noFill/>
        </p:spPr>
        <p:txBody>
          <a:bodyPr wrap="none" rtlCol="0">
            <a:spAutoFit/>
          </a:bodyPr>
          <a:lstStyle/>
          <a:p>
            <a:pPr algn="ctr"/>
            <a:r>
              <a:rPr lang="en-AU" dirty="0">
                <a:latin typeface="Telstra Text" panose="020B0504040000000004" pitchFamily="34" charset="77"/>
                <a:ea typeface="Telstra Text" panose="020B0504040000000004" pitchFamily="34" charset="77"/>
                <a:hlinkClick r:id="rId3"/>
              </a:rPr>
              <a:t>Watch</a:t>
            </a:r>
            <a:endParaRPr lang="en-AU" dirty="0">
              <a:latin typeface="Telstra Text" panose="020B0504040000000004" pitchFamily="34" charset="77"/>
              <a:ea typeface="Telstra Text" panose="020B0504040000000004" pitchFamily="34" charset="77"/>
            </a:endParaRPr>
          </a:p>
        </p:txBody>
      </p:sp>
    </p:spTree>
    <p:extLst>
      <p:ext uri="{BB962C8B-B14F-4D97-AF65-F5344CB8AC3E}">
        <p14:creationId xmlns:p14="http://schemas.microsoft.com/office/powerpoint/2010/main" val="2997287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E74B2-F8DF-8743-321F-1B84237B49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FA25C0-CAB3-86F2-0BAE-74224E28C0F5}"/>
              </a:ext>
            </a:extLst>
          </p:cNvPr>
          <p:cNvSpPr>
            <a:spLocks noGrp="1"/>
          </p:cNvSpPr>
          <p:nvPr>
            <p:ph type="title"/>
          </p:nvPr>
        </p:nvSpPr>
        <p:spPr/>
        <p:txBody>
          <a:bodyPr/>
          <a:lstStyle/>
          <a:p>
            <a:r>
              <a:rPr lang="en-AU" dirty="0"/>
              <a:t>My Telstra App</a:t>
            </a:r>
          </a:p>
        </p:txBody>
      </p:sp>
      <p:sp>
        <p:nvSpPr>
          <p:cNvPr id="3" name="Content Placeholder 2">
            <a:extLst>
              <a:ext uri="{FF2B5EF4-FFF2-40B4-BE49-F238E27FC236}">
                <a16:creationId xmlns:a16="http://schemas.microsoft.com/office/drawing/2014/main" id="{57B337E1-0BF0-C4DD-CE47-53913D47765F}"/>
              </a:ext>
            </a:extLst>
          </p:cNvPr>
          <p:cNvSpPr>
            <a:spLocks noGrp="1"/>
          </p:cNvSpPr>
          <p:nvPr>
            <p:ph idx="1"/>
          </p:nvPr>
        </p:nvSpPr>
        <p:spPr>
          <a:xfrm>
            <a:off x="3630386" y="2672073"/>
            <a:ext cx="7228114" cy="3504890"/>
          </a:xfrm>
        </p:spPr>
        <p:txBody>
          <a:bodyPr>
            <a:normAutofit/>
          </a:bodyPr>
          <a:lstStyle/>
          <a:p>
            <a:r>
              <a:rPr lang="en-AU" dirty="0"/>
              <a:t>Check your mobile or internet usage</a:t>
            </a:r>
          </a:p>
          <a:p>
            <a:r>
              <a:rPr lang="en-AU" dirty="0"/>
              <a:t>View and paying bills</a:t>
            </a:r>
          </a:p>
          <a:p>
            <a:r>
              <a:rPr lang="en-AU" dirty="0"/>
              <a:t>Track orders or service outages</a:t>
            </a:r>
          </a:p>
          <a:p>
            <a:r>
              <a:rPr lang="en-AU" dirty="0"/>
              <a:t>Contact customer support</a:t>
            </a:r>
          </a:p>
        </p:txBody>
      </p:sp>
      <p:pic>
        <p:nvPicPr>
          <p:cNvPr id="4" name="Picture 3">
            <a:extLst>
              <a:ext uri="{FF2B5EF4-FFF2-40B4-BE49-F238E27FC236}">
                <a16:creationId xmlns:a16="http://schemas.microsoft.com/office/drawing/2014/main" id="{3403BBF5-1FA0-D211-B169-6D89F87D053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72073"/>
            <a:ext cx="2160000" cy="2160000"/>
          </a:xfrm>
          <a:custGeom>
            <a:avLst/>
            <a:gdLst>
              <a:gd name="connsiteX0" fmla="*/ 387305 w 1638000"/>
              <a:gd name="connsiteY0" fmla="*/ 0 h 1638000"/>
              <a:gd name="connsiteX1" fmla="*/ 1250695 w 1638000"/>
              <a:gd name="connsiteY1" fmla="*/ 0 h 1638000"/>
              <a:gd name="connsiteX2" fmla="*/ 1638000 w 1638000"/>
              <a:gd name="connsiteY2" fmla="*/ 387305 h 1638000"/>
              <a:gd name="connsiteX3" fmla="*/ 1638000 w 1638000"/>
              <a:gd name="connsiteY3" fmla="*/ 1250695 h 1638000"/>
              <a:gd name="connsiteX4" fmla="*/ 1250695 w 1638000"/>
              <a:gd name="connsiteY4" fmla="*/ 1638000 h 1638000"/>
              <a:gd name="connsiteX5" fmla="*/ 387305 w 1638000"/>
              <a:gd name="connsiteY5" fmla="*/ 1638000 h 1638000"/>
              <a:gd name="connsiteX6" fmla="*/ 0 w 1638000"/>
              <a:gd name="connsiteY6" fmla="*/ 1250695 h 1638000"/>
              <a:gd name="connsiteX7" fmla="*/ 0 w 1638000"/>
              <a:gd name="connsiteY7" fmla="*/ 387305 h 1638000"/>
              <a:gd name="connsiteX8" fmla="*/ 387305 w 1638000"/>
              <a:gd name="connsiteY8" fmla="*/ 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000" h="1638000">
                <a:moveTo>
                  <a:pt x="387305" y="0"/>
                </a:moveTo>
                <a:lnTo>
                  <a:pt x="1250695" y="0"/>
                </a:lnTo>
                <a:cubicBezTo>
                  <a:pt x="1464598" y="0"/>
                  <a:pt x="1638000" y="173402"/>
                  <a:pt x="1638000" y="387305"/>
                </a:cubicBezTo>
                <a:lnTo>
                  <a:pt x="1638000" y="1250695"/>
                </a:lnTo>
                <a:cubicBezTo>
                  <a:pt x="1638000" y="1464598"/>
                  <a:pt x="1464598" y="1638000"/>
                  <a:pt x="1250695" y="1638000"/>
                </a:cubicBezTo>
                <a:lnTo>
                  <a:pt x="387305" y="1638000"/>
                </a:lnTo>
                <a:cubicBezTo>
                  <a:pt x="173402" y="1638000"/>
                  <a:pt x="0" y="1464598"/>
                  <a:pt x="0" y="1250695"/>
                </a:cubicBezTo>
                <a:lnTo>
                  <a:pt x="0" y="387305"/>
                </a:lnTo>
                <a:cubicBezTo>
                  <a:pt x="0" y="173402"/>
                  <a:pt x="173402" y="0"/>
                  <a:pt x="38730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451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611B1-C93D-AAB7-D08F-0B6E3E7385C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04F4C48-1142-C872-6936-C684428520E4}"/>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65" t="6565" r="6565" b="6565"/>
          <a:stretch>
            <a:fillRect/>
          </a:stretch>
        </p:blipFill>
        <p:spPr bwMode="auto">
          <a:xfrm>
            <a:off x="838200" y="2672073"/>
            <a:ext cx="2160000" cy="2160000"/>
          </a:xfrm>
          <a:custGeom>
            <a:avLst/>
            <a:gdLst>
              <a:gd name="csX0" fmla="*/ 331775 w 1325563"/>
              <a:gd name="csY0" fmla="*/ 0 h 1325563"/>
              <a:gd name="csX1" fmla="*/ 993788 w 1325563"/>
              <a:gd name="csY1" fmla="*/ 0 h 1325563"/>
              <a:gd name="csX2" fmla="*/ 1325563 w 1325563"/>
              <a:gd name="csY2" fmla="*/ 331775 h 1325563"/>
              <a:gd name="csX3" fmla="*/ 1325563 w 1325563"/>
              <a:gd name="csY3" fmla="*/ 993788 h 1325563"/>
              <a:gd name="csX4" fmla="*/ 993788 w 1325563"/>
              <a:gd name="csY4" fmla="*/ 1325563 h 1325563"/>
              <a:gd name="csX5" fmla="*/ 331775 w 1325563"/>
              <a:gd name="csY5" fmla="*/ 1325563 h 1325563"/>
              <a:gd name="csX6" fmla="*/ 0 w 1325563"/>
              <a:gd name="csY6" fmla="*/ 993788 h 1325563"/>
              <a:gd name="csX7" fmla="*/ 0 w 1325563"/>
              <a:gd name="csY7" fmla="*/ 331775 h 1325563"/>
              <a:gd name="csX8" fmla="*/ 331775 w 1325563"/>
              <a:gd name="csY8" fmla="*/ 0 h 13255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325563" h="1325563">
                <a:moveTo>
                  <a:pt x="331775" y="0"/>
                </a:moveTo>
                <a:lnTo>
                  <a:pt x="993788" y="0"/>
                </a:lnTo>
                <a:cubicBezTo>
                  <a:pt x="1177022" y="0"/>
                  <a:pt x="1325563" y="148541"/>
                  <a:pt x="1325563" y="331775"/>
                </a:cubicBezTo>
                <a:lnTo>
                  <a:pt x="1325563" y="993788"/>
                </a:lnTo>
                <a:cubicBezTo>
                  <a:pt x="1325563" y="1177022"/>
                  <a:pt x="1177022" y="1325563"/>
                  <a:pt x="993788" y="1325563"/>
                </a:cubicBezTo>
                <a:lnTo>
                  <a:pt x="331775" y="1325563"/>
                </a:lnTo>
                <a:cubicBezTo>
                  <a:pt x="148541" y="1325563"/>
                  <a:pt x="0" y="1177022"/>
                  <a:pt x="0" y="993788"/>
                </a:cubicBezTo>
                <a:lnTo>
                  <a:pt x="0" y="331775"/>
                </a:lnTo>
                <a:cubicBezTo>
                  <a:pt x="0" y="148541"/>
                  <a:pt x="148541" y="0"/>
                  <a:pt x="331775"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37992E-CF69-6DEF-506E-A2D033B6E654}"/>
              </a:ext>
            </a:extLst>
          </p:cNvPr>
          <p:cNvSpPr>
            <a:spLocks noGrp="1"/>
          </p:cNvSpPr>
          <p:nvPr>
            <p:ph type="title"/>
          </p:nvPr>
        </p:nvSpPr>
        <p:spPr/>
        <p:txBody>
          <a:bodyPr/>
          <a:lstStyle/>
          <a:p>
            <a:r>
              <a:rPr lang="en-AU" dirty="0"/>
              <a:t>Hazards Near Me NSW App</a:t>
            </a:r>
          </a:p>
        </p:txBody>
      </p:sp>
      <p:sp>
        <p:nvSpPr>
          <p:cNvPr id="3" name="Content Placeholder 2">
            <a:extLst>
              <a:ext uri="{FF2B5EF4-FFF2-40B4-BE49-F238E27FC236}">
                <a16:creationId xmlns:a16="http://schemas.microsoft.com/office/drawing/2014/main" id="{08846E6C-07AD-6B67-BD03-3E5A14397F85}"/>
              </a:ext>
            </a:extLst>
          </p:cNvPr>
          <p:cNvSpPr>
            <a:spLocks noGrp="1"/>
          </p:cNvSpPr>
          <p:nvPr>
            <p:ph idx="1"/>
          </p:nvPr>
        </p:nvSpPr>
        <p:spPr>
          <a:xfrm>
            <a:off x="3630386" y="2672073"/>
            <a:ext cx="7228114" cy="3504890"/>
          </a:xfrm>
        </p:spPr>
        <p:txBody>
          <a:bodyPr>
            <a:normAutofit/>
          </a:bodyPr>
          <a:lstStyle/>
          <a:p>
            <a:r>
              <a:rPr lang="en-AU" dirty="0"/>
              <a:t>Replaces ‘Fires Near Me’ app</a:t>
            </a:r>
          </a:p>
          <a:p>
            <a:r>
              <a:rPr lang="en-AU" dirty="0"/>
              <a:t>Real-time bushfire warnings and other emergency alerts in your local area</a:t>
            </a:r>
          </a:p>
          <a:p>
            <a:r>
              <a:rPr lang="en-AU" dirty="0"/>
              <a:t>Set ‘Watch Zones’ </a:t>
            </a:r>
          </a:p>
          <a:p>
            <a:r>
              <a:rPr lang="en-AU" dirty="0"/>
              <a:t>Receive push notifications </a:t>
            </a:r>
          </a:p>
        </p:txBody>
      </p:sp>
    </p:spTree>
    <p:extLst>
      <p:ext uri="{BB962C8B-B14F-4D97-AF65-F5344CB8AC3E}">
        <p14:creationId xmlns:p14="http://schemas.microsoft.com/office/powerpoint/2010/main" val="3813414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0207A-1AD8-1DD7-F3E8-533E9B04606A}"/>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17730E9-B049-C6FC-F705-BA222684DC48}"/>
              </a:ext>
              <a:ext uri="{C183D7F6-B498-43B3-948B-1728B52AA6E4}">
                <adec:decorative xmlns:adec="http://schemas.microsoft.com/office/drawing/2017/decorative" val="1"/>
              </a:ext>
            </a:extLst>
          </p:cNvPr>
          <p:cNvGrpSpPr/>
          <p:nvPr/>
        </p:nvGrpSpPr>
        <p:grpSpPr>
          <a:xfrm>
            <a:off x="838200" y="2672073"/>
            <a:ext cx="2160000" cy="2266556"/>
            <a:chOff x="6711343" y="4551469"/>
            <a:chExt cx="1325563" cy="1390955"/>
          </a:xfrm>
        </p:grpSpPr>
        <p:sp>
          <p:nvSpPr>
            <p:cNvPr id="10" name="Rounded Rectangle 9">
              <a:extLst>
                <a:ext uri="{FF2B5EF4-FFF2-40B4-BE49-F238E27FC236}">
                  <a16:creationId xmlns:a16="http://schemas.microsoft.com/office/drawing/2014/main" id="{3CD75014-2FEE-773B-4C7D-F6BBFED84DD5}"/>
                </a:ext>
              </a:extLst>
            </p:cNvPr>
            <p:cNvSpPr/>
            <p:nvPr/>
          </p:nvSpPr>
          <p:spPr>
            <a:xfrm>
              <a:off x="6711343" y="4551469"/>
              <a:ext cx="1325563" cy="1325563"/>
            </a:xfrm>
            <a:prstGeom prst="roundRect">
              <a:avLst>
                <a:gd name="adj" fmla="val 250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6" descr="Icon image">
              <a:extLst>
                <a:ext uri="{FF2B5EF4-FFF2-40B4-BE49-F238E27FC236}">
                  <a16:creationId xmlns:a16="http://schemas.microsoft.com/office/drawing/2014/main" id="{5B2839EA-A25C-BBF2-D173-0AAC967CD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335" y="4630846"/>
              <a:ext cx="1311578" cy="131157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706E6CF0-8BB5-FCA5-54B3-9FBC3F4ACD9B}"/>
              </a:ext>
            </a:extLst>
          </p:cNvPr>
          <p:cNvSpPr>
            <a:spLocks noGrp="1"/>
          </p:cNvSpPr>
          <p:nvPr>
            <p:ph type="title"/>
          </p:nvPr>
        </p:nvSpPr>
        <p:spPr/>
        <p:txBody>
          <a:bodyPr/>
          <a:lstStyle/>
          <a:p>
            <a:r>
              <a:rPr lang="en-AU" dirty="0"/>
              <a:t>my health App</a:t>
            </a:r>
          </a:p>
        </p:txBody>
      </p:sp>
      <p:sp>
        <p:nvSpPr>
          <p:cNvPr id="3" name="Content Placeholder 2">
            <a:extLst>
              <a:ext uri="{FF2B5EF4-FFF2-40B4-BE49-F238E27FC236}">
                <a16:creationId xmlns:a16="http://schemas.microsoft.com/office/drawing/2014/main" id="{07035908-590B-AED7-AF25-94C7C599B006}"/>
              </a:ext>
            </a:extLst>
          </p:cNvPr>
          <p:cNvSpPr>
            <a:spLocks noGrp="1"/>
          </p:cNvSpPr>
          <p:nvPr>
            <p:ph idx="1"/>
          </p:nvPr>
        </p:nvSpPr>
        <p:spPr>
          <a:xfrm>
            <a:off x="3630385" y="2672073"/>
            <a:ext cx="7712021" cy="3504890"/>
          </a:xfrm>
        </p:spPr>
        <p:txBody>
          <a:bodyPr>
            <a:noAutofit/>
          </a:bodyPr>
          <a:lstStyle/>
          <a:p>
            <a:r>
              <a:rPr lang="en-AU" dirty="0"/>
              <a:t>Connects directly to your My Health Record </a:t>
            </a:r>
          </a:p>
          <a:p>
            <a:r>
              <a:rPr lang="en-AU" dirty="0"/>
              <a:t>View your:</a:t>
            </a:r>
          </a:p>
          <a:p>
            <a:pPr lvl="1"/>
            <a:r>
              <a:rPr lang="en-AU" sz="2800" dirty="0"/>
              <a:t>Medications and prescriptions</a:t>
            </a:r>
          </a:p>
          <a:p>
            <a:pPr lvl="1"/>
            <a:r>
              <a:rPr lang="en-AU" sz="2800" dirty="0"/>
              <a:t>Immunisations</a:t>
            </a:r>
          </a:p>
          <a:p>
            <a:pPr lvl="1"/>
            <a:r>
              <a:rPr lang="en-AU" sz="2800" dirty="0"/>
              <a:t>Pathology and imaging results</a:t>
            </a:r>
          </a:p>
          <a:p>
            <a:pPr lvl="1"/>
            <a:r>
              <a:rPr lang="en-AU" sz="2800" dirty="0"/>
              <a:t>Hospital discharge summaries</a:t>
            </a:r>
          </a:p>
          <a:p>
            <a:pPr lvl="1"/>
            <a:r>
              <a:rPr lang="en-AU" sz="2800" dirty="0"/>
              <a:t>Allergies and adverse reactions</a:t>
            </a:r>
          </a:p>
          <a:p>
            <a:endParaRPr lang="en-AU" dirty="0"/>
          </a:p>
          <a:p>
            <a:endParaRPr lang="en-AU" dirty="0"/>
          </a:p>
        </p:txBody>
      </p:sp>
    </p:spTree>
    <p:extLst>
      <p:ext uri="{BB962C8B-B14F-4D97-AF65-F5344CB8AC3E}">
        <p14:creationId xmlns:p14="http://schemas.microsoft.com/office/powerpoint/2010/main" val="1075647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B1EAB-E642-8930-5AE2-6560B9E84E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40BAF2B-4FE0-733D-E9EE-7B86EC7B4AD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3500" y="2672073"/>
            <a:ext cx="2204700" cy="2204700"/>
          </a:xfrm>
          <a:prstGeom prst="rect">
            <a:avLst/>
          </a:prstGeom>
        </p:spPr>
      </p:pic>
      <p:sp>
        <p:nvSpPr>
          <p:cNvPr id="2" name="Title 1">
            <a:extLst>
              <a:ext uri="{FF2B5EF4-FFF2-40B4-BE49-F238E27FC236}">
                <a16:creationId xmlns:a16="http://schemas.microsoft.com/office/drawing/2014/main" id="{40FD4247-F927-B818-1249-75EA2AFBBD63}"/>
              </a:ext>
            </a:extLst>
          </p:cNvPr>
          <p:cNvSpPr>
            <a:spLocks noGrp="1"/>
          </p:cNvSpPr>
          <p:nvPr>
            <p:ph type="title"/>
          </p:nvPr>
        </p:nvSpPr>
        <p:spPr/>
        <p:txBody>
          <a:bodyPr/>
          <a:lstStyle/>
          <a:p>
            <a:r>
              <a:rPr lang="en-AU" dirty="0"/>
              <a:t>Get </a:t>
            </a:r>
            <a:r>
              <a:rPr lang="en-AU" dirty="0" err="1"/>
              <a:t>ePrepared</a:t>
            </a:r>
            <a:endParaRPr lang="en-AU" dirty="0"/>
          </a:p>
        </p:txBody>
      </p:sp>
      <p:sp>
        <p:nvSpPr>
          <p:cNvPr id="3" name="Content Placeholder 2">
            <a:extLst>
              <a:ext uri="{FF2B5EF4-FFF2-40B4-BE49-F238E27FC236}">
                <a16:creationId xmlns:a16="http://schemas.microsoft.com/office/drawing/2014/main" id="{3114A477-7B3F-9A63-CF01-C2DC4B562A77}"/>
              </a:ext>
            </a:extLst>
          </p:cNvPr>
          <p:cNvSpPr>
            <a:spLocks noGrp="1"/>
          </p:cNvSpPr>
          <p:nvPr>
            <p:ph idx="1"/>
          </p:nvPr>
        </p:nvSpPr>
        <p:spPr>
          <a:xfrm>
            <a:off x="3860800" y="2672073"/>
            <a:ext cx="6997700" cy="3504890"/>
          </a:xfrm>
        </p:spPr>
        <p:txBody>
          <a:bodyPr>
            <a:normAutofit/>
          </a:bodyPr>
          <a:lstStyle/>
          <a:p>
            <a:pPr marL="0" indent="0">
              <a:buNone/>
            </a:pPr>
            <a:r>
              <a:rPr lang="en-AU" dirty="0"/>
              <a:t>Helps you prepare electronic copies of your essential documents - to prove who you are, where you live, or what you own - in case of an emergency.</a:t>
            </a:r>
          </a:p>
        </p:txBody>
      </p:sp>
    </p:spTree>
    <p:extLst>
      <p:ext uri="{BB962C8B-B14F-4D97-AF65-F5344CB8AC3E}">
        <p14:creationId xmlns:p14="http://schemas.microsoft.com/office/powerpoint/2010/main" val="471060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9AB79B-7000-DE96-5A76-0DE15018D6F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62050" y="1359049"/>
            <a:ext cx="4356100" cy="4570334"/>
          </a:xfrm>
          <a:prstGeom prst="rect">
            <a:avLst/>
          </a:prstGeom>
        </p:spPr>
      </p:pic>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spend time on your questions from the start of the session.</a:t>
            </a:r>
          </a:p>
        </p:txBody>
      </p:sp>
    </p:spTree>
    <p:extLst>
      <p:ext uri="{BB962C8B-B14F-4D97-AF65-F5344CB8AC3E}">
        <p14:creationId xmlns:p14="http://schemas.microsoft.com/office/powerpoint/2010/main" val="2534016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29E7C-774E-1698-8AE7-F121FF5685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C1F2B-50D8-0EE8-E45B-F134EF01F9AD}"/>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B9A08254-B6B3-C2C1-E225-FFC5A5828518}"/>
              </a:ext>
            </a:extLst>
          </p:cNvPr>
          <p:cNvSpPr>
            <a:spLocks noGrp="1"/>
          </p:cNvSpPr>
          <p:nvPr>
            <p:ph idx="1"/>
          </p:nvPr>
        </p:nvSpPr>
        <p:spPr>
          <a:xfrm>
            <a:off x="838200" y="1825625"/>
            <a:ext cx="10515600" cy="634240"/>
          </a:xfrm>
        </p:spPr>
        <p:txBody>
          <a:bodyPr/>
          <a:lstStyle/>
          <a:p>
            <a:pPr marL="0" indent="0">
              <a:buNone/>
            </a:pPr>
            <a:r>
              <a:rPr lang="en-AU" dirty="0"/>
              <a:t>I can:</a:t>
            </a:r>
          </a:p>
        </p:txBody>
      </p:sp>
      <p:sp>
        <p:nvSpPr>
          <p:cNvPr id="10" name="Content Placeholder 2">
            <a:extLst>
              <a:ext uri="{FF2B5EF4-FFF2-40B4-BE49-F238E27FC236}">
                <a16:creationId xmlns:a16="http://schemas.microsoft.com/office/drawing/2014/main" id="{31D14A83-4C82-D431-D14E-9CB42BA0D285}"/>
              </a:ext>
            </a:extLst>
          </p:cNvPr>
          <p:cNvSpPr txBox="1">
            <a:spLocks/>
          </p:cNvSpPr>
          <p:nvPr/>
        </p:nvSpPr>
        <p:spPr>
          <a:xfrm>
            <a:off x="838200" y="3650359"/>
            <a:ext cx="1905052"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Explain what an app is and the different types of apps available.</a:t>
            </a:r>
          </a:p>
        </p:txBody>
      </p:sp>
      <p:sp>
        <p:nvSpPr>
          <p:cNvPr id="11" name="Content Placeholder 2">
            <a:extLst>
              <a:ext uri="{FF2B5EF4-FFF2-40B4-BE49-F238E27FC236}">
                <a16:creationId xmlns:a16="http://schemas.microsoft.com/office/drawing/2014/main" id="{DEFF2B2A-5CEC-23D9-7E84-BC9D5C158CE7}"/>
              </a:ext>
            </a:extLst>
          </p:cNvPr>
          <p:cNvSpPr txBox="1">
            <a:spLocks/>
          </p:cNvSpPr>
          <p:nvPr/>
        </p:nvSpPr>
        <p:spPr>
          <a:xfrm>
            <a:off x="3004869" y="3650359"/>
            <a:ext cx="1905052"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Search for and download apps.</a:t>
            </a:r>
          </a:p>
        </p:txBody>
      </p:sp>
      <p:sp>
        <p:nvSpPr>
          <p:cNvPr id="14" name="Content Placeholder 2">
            <a:extLst>
              <a:ext uri="{FF2B5EF4-FFF2-40B4-BE49-F238E27FC236}">
                <a16:creationId xmlns:a16="http://schemas.microsoft.com/office/drawing/2014/main" id="{AB802650-3BED-A564-E57E-30DADB983DF9}"/>
              </a:ext>
            </a:extLst>
          </p:cNvPr>
          <p:cNvSpPr txBox="1">
            <a:spLocks/>
          </p:cNvSpPr>
          <p:nvPr/>
        </p:nvSpPr>
        <p:spPr>
          <a:xfrm>
            <a:off x="5171538" y="3650359"/>
            <a:ext cx="1905084"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apps to access services and manage accounts.</a:t>
            </a:r>
          </a:p>
        </p:txBody>
      </p:sp>
      <p:sp>
        <p:nvSpPr>
          <p:cNvPr id="6" name="Content Placeholder 2">
            <a:extLst>
              <a:ext uri="{FF2B5EF4-FFF2-40B4-BE49-F238E27FC236}">
                <a16:creationId xmlns:a16="http://schemas.microsoft.com/office/drawing/2014/main" id="{C491A37B-AEC6-D867-A673-5343486DC483}"/>
              </a:ext>
            </a:extLst>
          </p:cNvPr>
          <p:cNvSpPr txBox="1">
            <a:spLocks/>
          </p:cNvSpPr>
          <p:nvPr/>
        </p:nvSpPr>
        <p:spPr>
          <a:xfrm>
            <a:off x="7338239" y="3650359"/>
            <a:ext cx="2026442"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Manage app settings such as updates, permissions, and notifications.</a:t>
            </a:r>
          </a:p>
        </p:txBody>
      </p:sp>
      <p:sp>
        <p:nvSpPr>
          <p:cNvPr id="13" name="Content Placeholder 2">
            <a:extLst>
              <a:ext uri="{FF2B5EF4-FFF2-40B4-BE49-F238E27FC236}">
                <a16:creationId xmlns:a16="http://schemas.microsoft.com/office/drawing/2014/main" id="{A67BBA93-8473-0001-0255-EF0E78384B39}"/>
              </a:ext>
            </a:extLst>
          </p:cNvPr>
          <p:cNvSpPr txBox="1">
            <a:spLocks/>
          </p:cNvSpPr>
          <p:nvPr/>
        </p:nvSpPr>
        <p:spPr>
          <a:xfrm>
            <a:off x="9626297" y="3650359"/>
            <a:ext cx="2026442"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Organise and delete apps.</a:t>
            </a:r>
          </a:p>
        </p:txBody>
      </p:sp>
      <p:pic>
        <p:nvPicPr>
          <p:cNvPr id="9" name="Picture 8">
            <a:extLst>
              <a:ext uri="{FF2B5EF4-FFF2-40B4-BE49-F238E27FC236}">
                <a16:creationId xmlns:a16="http://schemas.microsoft.com/office/drawing/2014/main" id="{2D967A11-A50B-37A6-4A38-32E7A42BE89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17934" y="2637183"/>
            <a:ext cx="998350" cy="1034654"/>
          </a:xfrm>
          <a:prstGeom prst="rect">
            <a:avLst/>
          </a:prstGeom>
        </p:spPr>
      </p:pic>
      <p:pic>
        <p:nvPicPr>
          <p:cNvPr id="12" name="Picture 11">
            <a:extLst>
              <a:ext uri="{FF2B5EF4-FFF2-40B4-BE49-F238E27FC236}">
                <a16:creationId xmlns:a16="http://schemas.microsoft.com/office/drawing/2014/main" id="{46B16FAC-5015-2D62-A464-E01DAD365E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24525" y="2637183"/>
            <a:ext cx="1069846" cy="1034654"/>
          </a:xfrm>
          <a:prstGeom prst="rect">
            <a:avLst/>
          </a:prstGeom>
        </p:spPr>
      </p:pic>
      <p:pic>
        <p:nvPicPr>
          <p:cNvPr id="16" name="Picture 15">
            <a:extLst>
              <a:ext uri="{FF2B5EF4-FFF2-40B4-BE49-F238E27FC236}">
                <a16:creationId xmlns:a16="http://schemas.microsoft.com/office/drawing/2014/main" id="{D46A62B7-2601-3922-B2CD-5562D244344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39049" y="2689201"/>
            <a:ext cx="970645" cy="930618"/>
          </a:xfrm>
          <a:prstGeom prst="rect">
            <a:avLst/>
          </a:prstGeom>
        </p:spPr>
      </p:pic>
      <p:pic>
        <p:nvPicPr>
          <p:cNvPr id="17" name="Picture 16">
            <a:extLst>
              <a:ext uri="{FF2B5EF4-FFF2-40B4-BE49-F238E27FC236}">
                <a16:creationId xmlns:a16="http://schemas.microsoft.com/office/drawing/2014/main" id="{94F1A2B6-FCEB-DA48-F6F9-42CD2AEA58C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60970" y="2701919"/>
            <a:ext cx="969839" cy="905183"/>
          </a:xfrm>
          <a:prstGeom prst="rect">
            <a:avLst/>
          </a:prstGeom>
        </p:spPr>
      </p:pic>
      <p:pic>
        <p:nvPicPr>
          <p:cNvPr id="18" name="Picture 17">
            <a:extLst>
              <a:ext uri="{FF2B5EF4-FFF2-40B4-BE49-F238E27FC236}">
                <a16:creationId xmlns:a16="http://schemas.microsoft.com/office/drawing/2014/main" id="{48AF05F6-5216-7E57-3F7C-B2AB5BD226B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2892" y="2694673"/>
            <a:ext cx="969838" cy="919674"/>
          </a:xfrm>
          <a:prstGeom prst="rect">
            <a:avLst/>
          </a:prstGeom>
        </p:spPr>
      </p:pic>
    </p:spTree>
    <p:extLst>
      <p:ext uri="{BB962C8B-B14F-4D97-AF65-F5344CB8AC3E}">
        <p14:creationId xmlns:p14="http://schemas.microsoft.com/office/powerpoint/2010/main" val="22080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6"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51145C-3B2A-E39D-F62E-D2E9C400060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199" y="1973403"/>
            <a:ext cx="10600159" cy="4268385"/>
          </a:xfrm>
          <a:prstGeom prst="rect">
            <a:avLst/>
          </a:prstGeom>
        </p:spPr>
      </p:pic>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en-AU" dirty="0"/>
              <a:t>Acknowledgement of Country</a:t>
            </a:r>
          </a:p>
        </p:txBody>
      </p:sp>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solidFill>
                  <a:schemeClr val="bg1"/>
                </a:solidFill>
              </a:rPr>
              <a:t>We recognise and acknowledge the existing, original, and ancient connection Aboriginal and Torres Strait Islander peoples have to the lands, waterways, and sky country across the Australian continent. We pay our respects to their Elders past and present. </a:t>
            </a:r>
          </a:p>
        </p:txBody>
      </p:sp>
      <p:sp>
        <p:nvSpPr>
          <p:cNvPr id="8" name="TextBox 7">
            <a:extLst>
              <a:ext uri="{FF2B5EF4-FFF2-40B4-BE49-F238E27FC236}">
                <a16:creationId xmlns:a16="http://schemas.microsoft.com/office/drawing/2014/main" id="{FACAE8FB-C90E-D77E-0724-7B59C70F5225}"/>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E7EA63-11AD-33B6-8334-CE5DCD3BE7D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7" y="1642957"/>
            <a:ext cx="11501801" cy="4631449"/>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What’s your key takeaway?</a:t>
            </a:r>
          </a:p>
        </p:txBody>
      </p:sp>
    </p:spTree>
    <p:extLst>
      <p:ext uri="{BB962C8B-B14F-4D97-AF65-F5344CB8AC3E}">
        <p14:creationId xmlns:p14="http://schemas.microsoft.com/office/powerpoint/2010/main" val="1230900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F2154F-453C-F8E0-8668-4A771314AA0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8" y="1642958"/>
            <a:ext cx="11487186" cy="4625564"/>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three things will you try in the next week?</a:t>
            </a:r>
          </a:p>
        </p:txBody>
      </p:sp>
    </p:spTree>
    <p:extLst>
      <p:ext uri="{BB962C8B-B14F-4D97-AF65-F5344CB8AC3E}">
        <p14:creationId xmlns:p14="http://schemas.microsoft.com/office/powerpoint/2010/main" val="1288344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ch Savvy Seniors Module Overview">
            <a:extLst>
              <a:ext uri="{FF2B5EF4-FFF2-40B4-BE49-F238E27FC236}">
                <a16:creationId xmlns:a16="http://schemas.microsoft.com/office/drawing/2014/main" id="{DBB37236-8EB8-5C71-553D-7259F456F2EC}"/>
              </a:ext>
            </a:extLst>
          </p:cNvPr>
          <p:cNvPicPr>
            <a:picLocks noChangeAspect="1"/>
          </p:cNvPicPr>
          <p:nvPr/>
        </p:nvPicPr>
        <p:blipFill>
          <a:blip r:embed="rId2"/>
          <a:stretch>
            <a:fillRect/>
          </a:stretch>
        </p:blipFill>
        <p:spPr>
          <a:xfrm>
            <a:off x="0" y="0"/>
            <a:ext cx="12192000" cy="6851093"/>
          </a:xfrm>
          <a:prstGeom prst="rect">
            <a:avLst/>
          </a:prstGeom>
        </p:spPr>
      </p:pic>
      <p:sp>
        <p:nvSpPr>
          <p:cNvPr id="10" name="Title 1">
            <a:extLst>
              <a:ext uri="{FF2B5EF4-FFF2-40B4-BE49-F238E27FC236}">
                <a16:creationId xmlns:a16="http://schemas.microsoft.com/office/drawing/2014/main" id="{98416D0F-45E3-1713-0D26-49F5F30172C4}"/>
              </a:ext>
              <a:ext uri="{C183D7F6-B498-43B3-948B-1728B52AA6E4}">
                <adec:decorative xmlns:adec="http://schemas.microsoft.com/office/drawing/2017/decorative" val="1"/>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Tech Savvy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Seniors</a:t>
            </a:r>
          </a:p>
        </p:txBody>
      </p:sp>
    </p:spTree>
    <p:extLst>
      <p:ext uri="{BB962C8B-B14F-4D97-AF65-F5344CB8AC3E}">
        <p14:creationId xmlns:p14="http://schemas.microsoft.com/office/powerpoint/2010/main" val="2923799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a:t>By the end of this session, you’ll be able to:</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50359"/>
            <a:ext cx="1905052"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Explain what an app is and the different types of apps available.</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04869" y="3650359"/>
            <a:ext cx="1905052"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Search for and download apps.</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5171538" y="3650359"/>
            <a:ext cx="1905084"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apps to access services and manage accounts.</a:t>
            </a:r>
          </a:p>
        </p:txBody>
      </p:sp>
      <p:sp>
        <p:nvSpPr>
          <p:cNvPr id="6" name="Content Placeholder 2">
            <a:extLst>
              <a:ext uri="{FF2B5EF4-FFF2-40B4-BE49-F238E27FC236}">
                <a16:creationId xmlns:a16="http://schemas.microsoft.com/office/drawing/2014/main" id="{521DF486-EA31-D110-E71E-422C628C96C7}"/>
              </a:ext>
            </a:extLst>
          </p:cNvPr>
          <p:cNvSpPr txBox="1">
            <a:spLocks/>
          </p:cNvSpPr>
          <p:nvPr/>
        </p:nvSpPr>
        <p:spPr>
          <a:xfrm>
            <a:off x="7338239" y="3650359"/>
            <a:ext cx="2026442"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Manage app settings such as updates, permissions, and notifications.</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9626297" y="3650359"/>
            <a:ext cx="2026442"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Organise and delete apps.</a:t>
            </a:r>
          </a:p>
        </p:txBody>
      </p:sp>
      <p:pic>
        <p:nvPicPr>
          <p:cNvPr id="9" name="Picture 8">
            <a:extLst>
              <a:ext uri="{FF2B5EF4-FFF2-40B4-BE49-F238E27FC236}">
                <a16:creationId xmlns:a16="http://schemas.microsoft.com/office/drawing/2014/main" id="{F63D2EEB-AAE8-058C-8B28-7284D49245E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17934" y="2637183"/>
            <a:ext cx="998350" cy="1034654"/>
          </a:xfrm>
          <a:prstGeom prst="rect">
            <a:avLst/>
          </a:prstGeom>
        </p:spPr>
      </p:pic>
      <p:pic>
        <p:nvPicPr>
          <p:cNvPr id="12" name="Picture 11">
            <a:extLst>
              <a:ext uri="{FF2B5EF4-FFF2-40B4-BE49-F238E27FC236}">
                <a16:creationId xmlns:a16="http://schemas.microsoft.com/office/drawing/2014/main" id="{EF3793F5-2E17-7B6C-0D1E-8F51E6FC40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24525" y="2637183"/>
            <a:ext cx="1069846" cy="1034654"/>
          </a:xfrm>
          <a:prstGeom prst="rect">
            <a:avLst/>
          </a:prstGeom>
        </p:spPr>
      </p:pic>
      <p:pic>
        <p:nvPicPr>
          <p:cNvPr id="16" name="Picture 15">
            <a:extLst>
              <a:ext uri="{FF2B5EF4-FFF2-40B4-BE49-F238E27FC236}">
                <a16:creationId xmlns:a16="http://schemas.microsoft.com/office/drawing/2014/main" id="{189052C5-0D88-FFF1-7094-6A34F8E8B0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39049" y="2689201"/>
            <a:ext cx="970645" cy="930618"/>
          </a:xfrm>
          <a:prstGeom prst="rect">
            <a:avLst/>
          </a:prstGeom>
        </p:spPr>
      </p:pic>
      <p:pic>
        <p:nvPicPr>
          <p:cNvPr id="17" name="Picture 16">
            <a:extLst>
              <a:ext uri="{FF2B5EF4-FFF2-40B4-BE49-F238E27FC236}">
                <a16:creationId xmlns:a16="http://schemas.microsoft.com/office/drawing/2014/main" id="{670DBFF9-B3EC-C85D-8F72-48FBD8260E8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60970" y="2701919"/>
            <a:ext cx="969839" cy="905183"/>
          </a:xfrm>
          <a:prstGeom prst="rect">
            <a:avLst/>
          </a:prstGeom>
        </p:spPr>
      </p:pic>
      <p:pic>
        <p:nvPicPr>
          <p:cNvPr id="18" name="Picture 17">
            <a:extLst>
              <a:ext uri="{FF2B5EF4-FFF2-40B4-BE49-F238E27FC236}">
                <a16:creationId xmlns:a16="http://schemas.microsoft.com/office/drawing/2014/main" id="{3303B184-9DCB-7D32-920F-2AB13159D1F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2892" y="2694673"/>
            <a:ext cx="969838" cy="919674"/>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6"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6576E5-E206-3863-21B0-0AAE74D33E1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46872" y="1535995"/>
            <a:ext cx="11424289" cy="4600237"/>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04101" y="1840523"/>
            <a:ext cx="5191898" cy="3938954"/>
          </a:xfrm>
        </p:spPr>
        <p:txBody>
          <a:bodyPr>
            <a:normAutofit/>
          </a:bodyPr>
          <a:lstStyle/>
          <a:p>
            <a:pPr>
              <a:lnSpc>
                <a:spcPct val="120000"/>
              </a:lnSpc>
              <a:spcBef>
                <a:spcPts val="0"/>
              </a:spcBef>
            </a:pPr>
            <a:r>
              <a:rPr lang="en-AU" dirty="0">
                <a:solidFill>
                  <a:schemeClr val="bg1"/>
                </a:solidFill>
              </a:rPr>
              <a:t>Have you used any apps before? </a:t>
            </a:r>
            <a:br>
              <a:rPr lang="en-AU" dirty="0">
                <a:solidFill>
                  <a:schemeClr val="bg1"/>
                </a:solidFill>
              </a:rPr>
            </a:br>
            <a:br>
              <a:rPr lang="en-AU" dirty="0">
                <a:solidFill>
                  <a:schemeClr val="bg1"/>
                </a:solidFill>
              </a:rPr>
            </a:br>
            <a:r>
              <a:rPr lang="en-AU" dirty="0">
                <a:solidFill>
                  <a:schemeClr val="bg1"/>
                </a:solidFill>
              </a:rPr>
              <a:t>Which ones?</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85E728-6D7D-3AAE-3841-692BB01872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0760" y="1459468"/>
            <a:ext cx="11370477" cy="4578569"/>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t>What’s one thing you’d like to feel more confident about by the end of today?</a:t>
            </a:r>
          </a:p>
        </p:txBody>
      </p:sp>
    </p:spTree>
    <p:extLst>
      <p:ext uri="{BB962C8B-B14F-4D97-AF65-F5344CB8AC3E}">
        <p14:creationId xmlns:p14="http://schemas.microsoft.com/office/powerpoint/2010/main" val="83927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What is an app?</a:t>
            </a:r>
          </a:p>
        </p:txBody>
      </p:sp>
      <p:pic>
        <p:nvPicPr>
          <p:cNvPr id="18" name="Picture 17">
            <a:extLst>
              <a:ext uri="{FF2B5EF4-FFF2-40B4-BE49-F238E27FC236}">
                <a16:creationId xmlns:a16="http://schemas.microsoft.com/office/drawing/2014/main" id="{C65FBDC2-A76E-49C1-70AF-EAEF6B7CE244}"/>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7"/>
          <a:stretch>
            <a:fillRect/>
          </a:stretch>
        </p:blipFill>
        <p:spPr bwMode="auto">
          <a:xfrm>
            <a:off x="9465621" y="2255243"/>
            <a:ext cx="1310996" cy="1309587"/>
          </a:xfrm>
          <a:custGeom>
            <a:avLst/>
            <a:gdLst>
              <a:gd name="connsiteX0" fmla="*/ 373071 w 1620000"/>
              <a:gd name="connsiteY0" fmla="*/ 0 h 1618259"/>
              <a:gd name="connsiteX1" fmla="*/ 1236461 w 1620000"/>
              <a:gd name="connsiteY1" fmla="*/ 0 h 1618259"/>
              <a:gd name="connsiteX2" fmla="*/ 1615897 w 1620000"/>
              <a:gd name="connsiteY2" fmla="*/ 309250 h 1618259"/>
              <a:gd name="connsiteX3" fmla="*/ 1620000 w 1620000"/>
              <a:gd name="connsiteY3" fmla="*/ 349947 h 1618259"/>
              <a:gd name="connsiteX4" fmla="*/ 1620000 w 1620000"/>
              <a:gd name="connsiteY4" fmla="*/ 1288053 h 1618259"/>
              <a:gd name="connsiteX5" fmla="*/ 1615897 w 1620000"/>
              <a:gd name="connsiteY5" fmla="*/ 1328751 h 1618259"/>
              <a:gd name="connsiteX6" fmla="*/ 1387218 w 1620000"/>
              <a:gd name="connsiteY6" fmla="*/ 1607564 h 1618259"/>
              <a:gd name="connsiteX7" fmla="*/ 1352763 w 1620000"/>
              <a:gd name="connsiteY7" fmla="*/ 1618259 h 1618259"/>
              <a:gd name="connsiteX8" fmla="*/ 256769 w 1620000"/>
              <a:gd name="connsiteY8" fmla="*/ 1618259 h 1618259"/>
              <a:gd name="connsiteX9" fmla="*/ 222315 w 1620000"/>
              <a:gd name="connsiteY9" fmla="*/ 1607564 h 1618259"/>
              <a:gd name="connsiteX10" fmla="*/ 16203 w 1620000"/>
              <a:gd name="connsiteY10" fmla="*/ 1401452 h 1618259"/>
              <a:gd name="connsiteX11" fmla="*/ 0 w 1620000"/>
              <a:gd name="connsiteY11" fmla="*/ 1349257 h 1618259"/>
              <a:gd name="connsiteX12" fmla="*/ 0 w 1620000"/>
              <a:gd name="connsiteY12" fmla="*/ 288744 h 1618259"/>
              <a:gd name="connsiteX13" fmla="*/ 16203 w 1620000"/>
              <a:gd name="connsiteY13" fmla="*/ 236548 h 1618259"/>
              <a:gd name="connsiteX14" fmla="*/ 373071 w 1620000"/>
              <a:gd name="connsiteY14" fmla="*/ 0 h 161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0000" h="1618259">
                <a:moveTo>
                  <a:pt x="373071" y="0"/>
                </a:moveTo>
                <a:lnTo>
                  <a:pt x="1236461" y="0"/>
                </a:lnTo>
                <a:cubicBezTo>
                  <a:pt x="1423626" y="0"/>
                  <a:pt x="1579783" y="132761"/>
                  <a:pt x="1615897" y="309250"/>
                </a:cubicBezTo>
                <a:lnTo>
                  <a:pt x="1620000" y="349947"/>
                </a:lnTo>
                <a:lnTo>
                  <a:pt x="1620000" y="1288053"/>
                </a:lnTo>
                <a:lnTo>
                  <a:pt x="1615897" y="1328751"/>
                </a:lnTo>
                <a:cubicBezTo>
                  <a:pt x="1590101" y="1454814"/>
                  <a:pt x="1503059" y="1558567"/>
                  <a:pt x="1387218" y="1607564"/>
                </a:cubicBezTo>
                <a:lnTo>
                  <a:pt x="1352763" y="1618259"/>
                </a:lnTo>
                <a:lnTo>
                  <a:pt x="256769" y="1618259"/>
                </a:lnTo>
                <a:lnTo>
                  <a:pt x="222315" y="1607564"/>
                </a:lnTo>
                <a:cubicBezTo>
                  <a:pt x="129641" y="1568367"/>
                  <a:pt x="55400" y="1494125"/>
                  <a:pt x="16203" y="1401452"/>
                </a:cubicBezTo>
                <a:lnTo>
                  <a:pt x="0" y="1349257"/>
                </a:lnTo>
                <a:lnTo>
                  <a:pt x="0" y="288744"/>
                </a:lnTo>
                <a:lnTo>
                  <a:pt x="16203" y="236548"/>
                </a:lnTo>
                <a:cubicBezTo>
                  <a:pt x="74999" y="97539"/>
                  <a:pt x="212644" y="0"/>
                  <a:pt x="373071" y="0"/>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4BDDEC0-1A13-0866-9010-2EA869892392}"/>
              </a:ext>
            </a:extLst>
          </p:cNvPr>
          <p:cNvSpPr txBox="1"/>
          <p:nvPr/>
        </p:nvSpPr>
        <p:spPr>
          <a:xfrm>
            <a:off x="1314582" y="3706499"/>
            <a:ext cx="798617" cy="400110"/>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Opal </a:t>
            </a:r>
          </a:p>
        </p:txBody>
      </p:sp>
      <p:sp>
        <p:nvSpPr>
          <p:cNvPr id="9" name="TextBox 8">
            <a:extLst>
              <a:ext uri="{FF2B5EF4-FFF2-40B4-BE49-F238E27FC236}">
                <a16:creationId xmlns:a16="http://schemas.microsoft.com/office/drawing/2014/main" id="{80FEDFFA-596B-9F40-EB47-CE523AA30584}"/>
              </a:ext>
            </a:extLst>
          </p:cNvPr>
          <p:cNvSpPr txBox="1"/>
          <p:nvPr/>
        </p:nvSpPr>
        <p:spPr>
          <a:xfrm>
            <a:off x="3983833" y="3734033"/>
            <a:ext cx="1061509" cy="400110"/>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Transit </a:t>
            </a:r>
          </a:p>
        </p:txBody>
      </p:sp>
      <p:sp>
        <p:nvSpPr>
          <p:cNvPr id="10" name="TextBox 9">
            <a:extLst>
              <a:ext uri="{FF2B5EF4-FFF2-40B4-BE49-F238E27FC236}">
                <a16:creationId xmlns:a16="http://schemas.microsoft.com/office/drawing/2014/main" id="{23ED2286-5256-B86E-F017-3D787CC73731}"/>
              </a:ext>
            </a:extLst>
          </p:cNvPr>
          <p:cNvSpPr txBox="1"/>
          <p:nvPr/>
        </p:nvSpPr>
        <p:spPr>
          <a:xfrm>
            <a:off x="6500327" y="3716017"/>
            <a:ext cx="1747594" cy="400110"/>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Service NSW </a:t>
            </a:r>
          </a:p>
        </p:txBody>
      </p:sp>
      <p:sp>
        <p:nvSpPr>
          <p:cNvPr id="11" name="TextBox 10">
            <a:extLst>
              <a:ext uri="{FF2B5EF4-FFF2-40B4-BE49-F238E27FC236}">
                <a16:creationId xmlns:a16="http://schemas.microsoft.com/office/drawing/2014/main" id="{01D224BF-F004-BEC9-7578-7996A5836B05}"/>
              </a:ext>
            </a:extLst>
          </p:cNvPr>
          <p:cNvSpPr txBox="1"/>
          <p:nvPr/>
        </p:nvSpPr>
        <p:spPr>
          <a:xfrm>
            <a:off x="9590365" y="3738804"/>
            <a:ext cx="1061509" cy="400110"/>
          </a:xfrm>
          <a:prstGeom prst="rect">
            <a:avLst/>
          </a:prstGeom>
          <a:noFill/>
        </p:spPr>
        <p:txBody>
          <a:bodyPr wrap="none" rtlCol="0">
            <a:spAutoFit/>
          </a:bodyPr>
          <a:lstStyle/>
          <a:p>
            <a:pPr algn="ctr"/>
            <a:r>
              <a:rPr lang="en-AU" sz="2000" dirty="0" err="1">
                <a:latin typeface="Telstra Text" panose="020B0504040000000004" pitchFamily="34" charset="77"/>
                <a:ea typeface="Telstra Text" panose="020B0504040000000004" pitchFamily="34" charset="77"/>
              </a:rPr>
              <a:t>myGov</a:t>
            </a:r>
            <a:r>
              <a:rPr lang="en-AU" sz="2000" dirty="0">
                <a:latin typeface="Telstra Text" panose="020B0504040000000004" pitchFamily="34" charset="77"/>
                <a:ea typeface="Telstra Text" panose="020B0504040000000004" pitchFamily="34" charset="77"/>
              </a:rPr>
              <a:t> </a:t>
            </a:r>
          </a:p>
        </p:txBody>
      </p:sp>
      <p:sp>
        <p:nvSpPr>
          <p:cNvPr id="12" name="TextBox 11">
            <a:extLst>
              <a:ext uri="{FF2B5EF4-FFF2-40B4-BE49-F238E27FC236}">
                <a16:creationId xmlns:a16="http://schemas.microsoft.com/office/drawing/2014/main" id="{FB402AD2-F696-6517-AE22-947E842BD5D9}"/>
              </a:ext>
            </a:extLst>
          </p:cNvPr>
          <p:cNvSpPr txBox="1"/>
          <p:nvPr/>
        </p:nvSpPr>
        <p:spPr>
          <a:xfrm>
            <a:off x="2385650" y="5930437"/>
            <a:ext cx="1475084" cy="400110"/>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My Telstra </a:t>
            </a:r>
          </a:p>
        </p:txBody>
      </p:sp>
      <p:grpSp>
        <p:nvGrpSpPr>
          <p:cNvPr id="27" name="Group 26">
            <a:extLst>
              <a:ext uri="{FF2B5EF4-FFF2-40B4-BE49-F238E27FC236}">
                <a16:creationId xmlns:a16="http://schemas.microsoft.com/office/drawing/2014/main" id="{344892E6-82C1-8100-3CEE-89EA910E2763}"/>
              </a:ext>
              <a:ext uri="{C183D7F6-B498-43B3-948B-1728B52AA6E4}">
                <adec:decorative xmlns:adec="http://schemas.microsoft.com/office/drawing/2017/decorative" val="1"/>
              </a:ext>
            </a:extLst>
          </p:cNvPr>
          <p:cNvGrpSpPr/>
          <p:nvPr/>
        </p:nvGrpSpPr>
        <p:grpSpPr>
          <a:xfrm>
            <a:off x="6711343" y="2255243"/>
            <a:ext cx="1325563" cy="1325563"/>
            <a:chOff x="4938766" y="2853798"/>
            <a:chExt cx="1638000" cy="1638000"/>
          </a:xfrm>
        </p:grpSpPr>
        <p:sp>
          <p:nvSpPr>
            <p:cNvPr id="14" name="Rounded Rectangle 13">
              <a:extLst>
                <a:ext uri="{FF2B5EF4-FFF2-40B4-BE49-F238E27FC236}">
                  <a16:creationId xmlns:a16="http://schemas.microsoft.com/office/drawing/2014/main" id="{CD8892A2-FFB8-F7D5-0DAE-6B35313A6180}"/>
                </a:ext>
              </a:extLst>
            </p:cNvPr>
            <p:cNvSpPr>
              <a:spLocks noChangeAspect="1"/>
            </p:cNvSpPr>
            <p:nvPr/>
          </p:nvSpPr>
          <p:spPr>
            <a:xfrm>
              <a:off x="4938766" y="2853798"/>
              <a:ext cx="1638000" cy="1638000"/>
            </a:xfrm>
            <a:prstGeom prst="roundRect">
              <a:avLst>
                <a:gd name="adj" fmla="val 23645"/>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44" name="Picture 20" descr="Service NSW - Apps on Google Play">
              <a:extLst>
                <a:ext uri="{FF2B5EF4-FFF2-40B4-BE49-F238E27FC236}">
                  <a16:creationId xmlns:a16="http://schemas.microsoft.com/office/drawing/2014/main" id="{897E8769-87AF-BB78-B3D7-FC21BE745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021" y="3018053"/>
              <a:ext cx="1309490" cy="1309490"/>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52971B5B-FB70-3B0F-AA8A-FBAF10E4E8F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6"/>
          <a:stretch>
            <a:fillRect/>
          </a:stretch>
        </p:blipFill>
        <p:spPr bwMode="auto">
          <a:xfrm>
            <a:off x="1051280" y="2239267"/>
            <a:ext cx="1325221" cy="1325563"/>
          </a:xfrm>
          <a:custGeom>
            <a:avLst/>
            <a:gdLst>
              <a:gd name="connsiteX0" fmla="*/ 386882 w 1637577"/>
              <a:gd name="connsiteY0" fmla="*/ 0 h 1638000"/>
              <a:gd name="connsiteX1" fmla="*/ 1250272 w 1637577"/>
              <a:gd name="connsiteY1" fmla="*/ 0 h 1638000"/>
              <a:gd name="connsiteX2" fmla="*/ 1637577 w 1637577"/>
              <a:gd name="connsiteY2" fmla="*/ 387305 h 1638000"/>
              <a:gd name="connsiteX3" fmla="*/ 1637577 w 1637577"/>
              <a:gd name="connsiteY3" fmla="*/ 1250695 h 1638000"/>
              <a:gd name="connsiteX4" fmla="*/ 1250272 w 1637577"/>
              <a:gd name="connsiteY4" fmla="*/ 1638000 h 1638000"/>
              <a:gd name="connsiteX5" fmla="*/ 386882 w 1637577"/>
              <a:gd name="connsiteY5" fmla="*/ 1638000 h 1638000"/>
              <a:gd name="connsiteX6" fmla="*/ 7446 w 1637577"/>
              <a:gd name="connsiteY6" fmla="*/ 1328751 h 1638000"/>
              <a:gd name="connsiteX7" fmla="*/ 0 w 1637577"/>
              <a:gd name="connsiteY7" fmla="*/ 1254891 h 1638000"/>
              <a:gd name="connsiteX8" fmla="*/ 0 w 1637577"/>
              <a:gd name="connsiteY8" fmla="*/ 383109 h 1638000"/>
              <a:gd name="connsiteX9" fmla="*/ 7446 w 1637577"/>
              <a:gd name="connsiteY9" fmla="*/ 309250 h 1638000"/>
              <a:gd name="connsiteX10" fmla="*/ 386882 w 1637577"/>
              <a:gd name="connsiteY10" fmla="*/ 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7577" h="1638000">
                <a:moveTo>
                  <a:pt x="386882" y="0"/>
                </a:moveTo>
                <a:lnTo>
                  <a:pt x="1250272" y="0"/>
                </a:lnTo>
                <a:cubicBezTo>
                  <a:pt x="1464175" y="0"/>
                  <a:pt x="1637577" y="173402"/>
                  <a:pt x="1637577" y="387305"/>
                </a:cubicBezTo>
                <a:lnTo>
                  <a:pt x="1637577" y="1250695"/>
                </a:lnTo>
                <a:cubicBezTo>
                  <a:pt x="1637577" y="1464598"/>
                  <a:pt x="1464175" y="1638000"/>
                  <a:pt x="1250272" y="1638000"/>
                </a:cubicBezTo>
                <a:lnTo>
                  <a:pt x="386882" y="1638000"/>
                </a:lnTo>
                <a:cubicBezTo>
                  <a:pt x="199717" y="1638000"/>
                  <a:pt x="43560" y="1505239"/>
                  <a:pt x="7446" y="1328751"/>
                </a:cubicBezTo>
                <a:lnTo>
                  <a:pt x="0" y="1254891"/>
                </a:lnTo>
                <a:lnTo>
                  <a:pt x="0" y="383109"/>
                </a:lnTo>
                <a:lnTo>
                  <a:pt x="7446" y="309250"/>
                </a:lnTo>
                <a:cubicBezTo>
                  <a:pt x="43560" y="132761"/>
                  <a:pt x="199717" y="0"/>
                  <a:pt x="386882" y="0"/>
                </a:cubicBezTo>
                <a:close/>
              </a:path>
            </a:pathLst>
          </a:custGeom>
          <a:noFill/>
          <a:extLst>
            <a:ext uri="{909E8E84-426E-40DD-AFC4-6F175D3DCCD1}">
              <a14:hiddenFill xmlns:a14="http://schemas.microsoft.com/office/drawing/2010/main">
                <a:solidFill>
                  <a:srgbClr val="FFFFFF"/>
                </a:solidFill>
              </a14:hiddenFill>
            </a:ext>
          </a:extLst>
        </p:spPr>
      </p:pic>
      <p:pic>
        <p:nvPicPr>
          <p:cNvPr id="23" name="Picture 22" descr="My Telstra – Apps on Google Play">
            <a:extLst>
              <a:ext uri="{FF2B5EF4-FFF2-40B4-BE49-F238E27FC236}">
                <a16:creationId xmlns:a16="http://schemas.microsoft.com/office/drawing/2014/main" id="{F05B2904-E19B-1115-CB34-839EF1938A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411" y="4463205"/>
            <a:ext cx="1325563" cy="1325563"/>
          </a:xfrm>
          <a:custGeom>
            <a:avLst/>
            <a:gdLst>
              <a:gd name="connsiteX0" fmla="*/ 387305 w 1638000"/>
              <a:gd name="connsiteY0" fmla="*/ 0 h 1638000"/>
              <a:gd name="connsiteX1" fmla="*/ 1250695 w 1638000"/>
              <a:gd name="connsiteY1" fmla="*/ 0 h 1638000"/>
              <a:gd name="connsiteX2" fmla="*/ 1638000 w 1638000"/>
              <a:gd name="connsiteY2" fmla="*/ 387305 h 1638000"/>
              <a:gd name="connsiteX3" fmla="*/ 1638000 w 1638000"/>
              <a:gd name="connsiteY3" fmla="*/ 1250695 h 1638000"/>
              <a:gd name="connsiteX4" fmla="*/ 1250695 w 1638000"/>
              <a:gd name="connsiteY4" fmla="*/ 1638000 h 1638000"/>
              <a:gd name="connsiteX5" fmla="*/ 387305 w 1638000"/>
              <a:gd name="connsiteY5" fmla="*/ 1638000 h 1638000"/>
              <a:gd name="connsiteX6" fmla="*/ 0 w 1638000"/>
              <a:gd name="connsiteY6" fmla="*/ 1250695 h 1638000"/>
              <a:gd name="connsiteX7" fmla="*/ 0 w 1638000"/>
              <a:gd name="connsiteY7" fmla="*/ 387305 h 1638000"/>
              <a:gd name="connsiteX8" fmla="*/ 387305 w 1638000"/>
              <a:gd name="connsiteY8" fmla="*/ 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000" h="1638000">
                <a:moveTo>
                  <a:pt x="387305" y="0"/>
                </a:moveTo>
                <a:lnTo>
                  <a:pt x="1250695" y="0"/>
                </a:lnTo>
                <a:cubicBezTo>
                  <a:pt x="1464598" y="0"/>
                  <a:pt x="1638000" y="173402"/>
                  <a:pt x="1638000" y="387305"/>
                </a:cubicBezTo>
                <a:lnTo>
                  <a:pt x="1638000" y="1250695"/>
                </a:lnTo>
                <a:cubicBezTo>
                  <a:pt x="1638000" y="1464598"/>
                  <a:pt x="1464598" y="1638000"/>
                  <a:pt x="1250695" y="1638000"/>
                </a:cubicBezTo>
                <a:lnTo>
                  <a:pt x="387305" y="1638000"/>
                </a:lnTo>
                <a:cubicBezTo>
                  <a:pt x="173402" y="1638000"/>
                  <a:pt x="0" y="1464598"/>
                  <a:pt x="0" y="1250695"/>
                </a:cubicBezTo>
                <a:lnTo>
                  <a:pt x="0" y="387305"/>
                </a:lnTo>
                <a:cubicBezTo>
                  <a:pt x="0" y="173402"/>
                  <a:pt x="173402" y="0"/>
                  <a:pt x="387305" y="0"/>
                </a:cubicBezTo>
                <a:close/>
              </a:path>
            </a:pathLst>
          </a:cu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91C1539-88F1-B827-AB3C-368DBD0B4FC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63"/>
          <a:stretch>
            <a:fillRect/>
          </a:stretch>
        </p:blipFill>
        <p:spPr bwMode="auto">
          <a:xfrm>
            <a:off x="3851806" y="2242758"/>
            <a:ext cx="1325563" cy="1322072"/>
          </a:xfrm>
          <a:custGeom>
            <a:avLst/>
            <a:gdLst>
              <a:gd name="connsiteX0" fmla="*/ 387305 w 1638000"/>
              <a:gd name="connsiteY0" fmla="*/ 0 h 1633686"/>
              <a:gd name="connsiteX1" fmla="*/ 1250695 w 1638000"/>
              <a:gd name="connsiteY1" fmla="*/ 0 h 1633686"/>
              <a:gd name="connsiteX2" fmla="*/ 1638000 w 1638000"/>
              <a:gd name="connsiteY2" fmla="*/ 387305 h 1633686"/>
              <a:gd name="connsiteX3" fmla="*/ 1638000 w 1638000"/>
              <a:gd name="connsiteY3" fmla="*/ 1250695 h 1633686"/>
              <a:gd name="connsiteX4" fmla="*/ 1328751 w 1638000"/>
              <a:gd name="connsiteY4" fmla="*/ 1630132 h 1633686"/>
              <a:gd name="connsiteX5" fmla="*/ 1293489 w 1638000"/>
              <a:gd name="connsiteY5" fmla="*/ 1633686 h 1633686"/>
              <a:gd name="connsiteX6" fmla="*/ 344511 w 1638000"/>
              <a:gd name="connsiteY6" fmla="*/ 1633686 h 1633686"/>
              <a:gd name="connsiteX7" fmla="*/ 309250 w 1638000"/>
              <a:gd name="connsiteY7" fmla="*/ 1630132 h 1633686"/>
              <a:gd name="connsiteX8" fmla="*/ 0 w 1638000"/>
              <a:gd name="connsiteY8" fmla="*/ 1250695 h 1633686"/>
              <a:gd name="connsiteX9" fmla="*/ 0 w 1638000"/>
              <a:gd name="connsiteY9" fmla="*/ 387305 h 1633686"/>
              <a:gd name="connsiteX10" fmla="*/ 387305 w 1638000"/>
              <a:gd name="connsiteY10" fmla="*/ 0 h 163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000" h="1633686">
                <a:moveTo>
                  <a:pt x="387305" y="0"/>
                </a:moveTo>
                <a:lnTo>
                  <a:pt x="1250695" y="0"/>
                </a:lnTo>
                <a:cubicBezTo>
                  <a:pt x="1464598" y="0"/>
                  <a:pt x="1638000" y="173402"/>
                  <a:pt x="1638000" y="387305"/>
                </a:cubicBezTo>
                <a:lnTo>
                  <a:pt x="1638000" y="1250695"/>
                </a:lnTo>
                <a:cubicBezTo>
                  <a:pt x="1638000" y="1437860"/>
                  <a:pt x="1505239" y="1594017"/>
                  <a:pt x="1328751" y="1630132"/>
                </a:cubicBezTo>
                <a:lnTo>
                  <a:pt x="1293489" y="1633686"/>
                </a:lnTo>
                <a:lnTo>
                  <a:pt x="344511" y="1633686"/>
                </a:lnTo>
                <a:lnTo>
                  <a:pt x="309250" y="1630132"/>
                </a:lnTo>
                <a:cubicBezTo>
                  <a:pt x="132761" y="1594017"/>
                  <a:pt x="0" y="1437860"/>
                  <a:pt x="0" y="1250695"/>
                </a:cubicBezTo>
                <a:lnTo>
                  <a:pt x="0" y="387305"/>
                </a:lnTo>
                <a:cubicBezTo>
                  <a:pt x="0" y="173402"/>
                  <a:pt x="173402" y="0"/>
                  <a:pt x="387305" y="0"/>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45FD792-3216-7E30-99F4-E4E0EA4F8F63}"/>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565" t="6565" r="6565" b="6565"/>
          <a:stretch>
            <a:fillRect/>
          </a:stretch>
        </p:blipFill>
        <p:spPr bwMode="auto">
          <a:xfrm>
            <a:off x="5326940" y="4558343"/>
            <a:ext cx="1325563" cy="1325563"/>
          </a:xfrm>
          <a:custGeom>
            <a:avLst/>
            <a:gdLst>
              <a:gd name="csX0" fmla="*/ 331775 w 1325563"/>
              <a:gd name="csY0" fmla="*/ 0 h 1325563"/>
              <a:gd name="csX1" fmla="*/ 993788 w 1325563"/>
              <a:gd name="csY1" fmla="*/ 0 h 1325563"/>
              <a:gd name="csX2" fmla="*/ 1325563 w 1325563"/>
              <a:gd name="csY2" fmla="*/ 331775 h 1325563"/>
              <a:gd name="csX3" fmla="*/ 1325563 w 1325563"/>
              <a:gd name="csY3" fmla="*/ 993788 h 1325563"/>
              <a:gd name="csX4" fmla="*/ 993788 w 1325563"/>
              <a:gd name="csY4" fmla="*/ 1325563 h 1325563"/>
              <a:gd name="csX5" fmla="*/ 331775 w 1325563"/>
              <a:gd name="csY5" fmla="*/ 1325563 h 1325563"/>
              <a:gd name="csX6" fmla="*/ 0 w 1325563"/>
              <a:gd name="csY6" fmla="*/ 993788 h 1325563"/>
              <a:gd name="csX7" fmla="*/ 0 w 1325563"/>
              <a:gd name="csY7" fmla="*/ 331775 h 1325563"/>
              <a:gd name="csX8" fmla="*/ 331775 w 1325563"/>
              <a:gd name="csY8" fmla="*/ 0 h 13255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325563" h="1325563">
                <a:moveTo>
                  <a:pt x="331775" y="0"/>
                </a:moveTo>
                <a:lnTo>
                  <a:pt x="993788" y="0"/>
                </a:lnTo>
                <a:cubicBezTo>
                  <a:pt x="1177022" y="0"/>
                  <a:pt x="1325563" y="148541"/>
                  <a:pt x="1325563" y="331775"/>
                </a:cubicBezTo>
                <a:lnTo>
                  <a:pt x="1325563" y="993788"/>
                </a:lnTo>
                <a:cubicBezTo>
                  <a:pt x="1325563" y="1177022"/>
                  <a:pt x="1177022" y="1325563"/>
                  <a:pt x="993788" y="1325563"/>
                </a:cubicBezTo>
                <a:lnTo>
                  <a:pt x="331775" y="1325563"/>
                </a:lnTo>
                <a:cubicBezTo>
                  <a:pt x="148541" y="1325563"/>
                  <a:pt x="0" y="1177022"/>
                  <a:pt x="0" y="993788"/>
                </a:cubicBezTo>
                <a:lnTo>
                  <a:pt x="0" y="331775"/>
                </a:lnTo>
                <a:cubicBezTo>
                  <a:pt x="0" y="148541"/>
                  <a:pt x="148541" y="0"/>
                  <a:pt x="331775"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A1CD05-FBDE-09BF-2F0C-D3801BDA92E4}"/>
              </a:ext>
            </a:extLst>
          </p:cNvPr>
          <p:cNvSpPr txBox="1"/>
          <p:nvPr/>
        </p:nvSpPr>
        <p:spPr>
          <a:xfrm>
            <a:off x="4586132" y="5925401"/>
            <a:ext cx="2807180" cy="400110"/>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Hazards Near Me NSW</a:t>
            </a:r>
          </a:p>
        </p:txBody>
      </p:sp>
      <p:sp>
        <p:nvSpPr>
          <p:cNvPr id="6" name="TextBox 5">
            <a:extLst>
              <a:ext uri="{FF2B5EF4-FFF2-40B4-BE49-F238E27FC236}">
                <a16:creationId xmlns:a16="http://schemas.microsoft.com/office/drawing/2014/main" id="{7976CB32-2E4D-B55B-3357-37D3385696BC}"/>
              </a:ext>
            </a:extLst>
          </p:cNvPr>
          <p:cNvSpPr txBox="1"/>
          <p:nvPr/>
        </p:nvSpPr>
        <p:spPr>
          <a:xfrm>
            <a:off x="8179844" y="5944052"/>
            <a:ext cx="1338828" cy="400110"/>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my health</a:t>
            </a:r>
          </a:p>
        </p:txBody>
      </p:sp>
      <p:grpSp>
        <p:nvGrpSpPr>
          <p:cNvPr id="21" name="Group 20">
            <a:extLst>
              <a:ext uri="{FF2B5EF4-FFF2-40B4-BE49-F238E27FC236}">
                <a16:creationId xmlns:a16="http://schemas.microsoft.com/office/drawing/2014/main" id="{D5023D2F-9C70-387C-B6E7-2A2EF44A8121}"/>
              </a:ext>
              <a:ext uri="{C183D7F6-B498-43B3-948B-1728B52AA6E4}">
                <adec:decorative xmlns:adec="http://schemas.microsoft.com/office/drawing/2017/decorative" val="1"/>
              </a:ext>
            </a:extLst>
          </p:cNvPr>
          <p:cNvGrpSpPr/>
          <p:nvPr/>
        </p:nvGrpSpPr>
        <p:grpSpPr>
          <a:xfrm>
            <a:off x="8186477" y="4483736"/>
            <a:ext cx="1325563" cy="1390955"/>
            <a:chOff x="6711343" y="4551469"/>
            <a:chExt cx="1325563" cy="1390955"/>
          </a:xfrm>
        </p:grpSpPr>
        <p:sp>
          <p:nvSpPr>
            <p:cNvPr id="13" name="Rounded Rectangle 12">
              <a:extLst>
                <a:ext uri="{FF2B5EF4-FFF2-40B4-BE49-F238E27FC236}">
                  <a16:creationId xmlns:a16="http://schemas.microsoft.com/office/drawing/2014/main" id="{2BF17E56-FA96-A2C1-436D-A65BD943AF74}"/>
                </a:ext>
              </a:extLst>
            </p:cNvPr>
            <p:cNvSpPr/>
            <p:nvPr/>
          </p:nvSpPr>
          <p:spPr>
            <a:xfrm>
              <a:off x="6711343" y="4551469"/>
              <a:ext cx="1325563" cy="1325563"/>
            </a:xfrm>
            <a:prstGeom prst="roundRect">
              <a:avLst>
                <a:gd name="adj" fmla="val 250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30" name="Picture 6" descr="Icon image">
              <a:extLst>
                <a:ext uri="{FF2B5EF4-FFF2-40B4-BE49-F238E27FC236}">
                  <a16:creationId xmlns:a16="http://schemas.microsoft.com/office/drawing/2014/main" id="{5BF88EE0-F629-97EE-1DA7-6A05EA4C69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8335" y="4630846"/>
              <a:ext cx="1311578" cy="13115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4804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9E53A-55FA-B558-6FD6-3B5549FD6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0ED2C-BDCD-30B7-E057-2EEC2E25A2F3}"/>
              </a:ext>
            </a:extLst>
          </p:cNvPr>
          <p:cNvSpPr>
            <a:spLocks noGrp="1"/>
          </p:cNvSpPr>
          <p:nvPr>
            <p:ph type="title"/>
          </p:nvPr>
        </p:nvSpPr>
        <p:spPr/>
        <p:txBody>
          <a:bodyPr/>
          <a:lstStyle/>
          <a:p>
            <a:r>
              <a:rPr lang="en-AU" dirty="0"/>
              <a:t>Downloading apps</a:t>
            </a:r>
          </a:p>
        </p:txBody>
      </p:sp>
      <p:sp>
        <p:nvSpPr>
          <p:cNvPr id="19" name="TextBox 18">
            <a:extLst>
              <a:ext uri="{FF2B5EF4-FFF2-40B4-BE49-F238E27FC236}">
                <a16:creationId xmlns:a16="http://schemas.microsoft.com/office/drawing/2014/main" id="{F1348EC8-5020-DEE0-98DD-E7798D634D00}"/>
              </a:ext>
            </a:extLst>
          </p:cNvPr>
          <p:cNvSpPr txBox="1"/>
          <p:nvPr/>
        </p:nvSpPr>
        <p:spPr>
          <a:xfrm>
            <a:off x="2429408" y="4685923"/>
            <a:ext cx="1366079" cy="1015663"/>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App Store</a:t>
            </a:r>
          </a:p>
          <a:p>
            <a:pPr algn="ctr"/>
            <a:endParaRPr lang="en-AU" sz="2000" dirty="0">
              <a:latin typeface="Telstra Text" panose="020B0504040000000004" pitchFamily="34" charset="77"/>
              <a:ea typeface="Telstra Text" panose="020B0504040000000004" pitchFamily="34" charset="77"/>
            </a:endParaRPr>
          </a:p>
          <a:p>
            <a:pPr algn="ctr"/>
            <a:r>
              <a:rPr lang="en-AU" sz="2000" dirty="0">
                <a:latin typeface="Telstra Text" panose="020B0504040000000004" pitchFamily="34" charset="77"/>
                <a:ea typeface="Telstra Text" panose="020B0504040000000004" pitchFamily="34" charset="77"/>
              </a:rPr>
              <a:t>for Apple </a:t>
            </a:r>
          </a:p>
        </p:txBody>
      </p:sp>
      <p:sp>
        <p:nvSpPr>
          <p:cNvPr id="20" name="TextBox 19">
            <a:extLst>
              <a:ext uri="{FF2B5EF4-FFF2-40B4-BE49-F238E27FC236}">
                <a16:creationId xmlns:a16="http://schemas.microsoft.com/office/drawing/2014/main" id="{34182B7D-303C-A9B9-2497-AE77C306F981}"/>
              </a:ext>
            </a:extLst>
          </p:cNvPr>
          <p:cNvSpPr txBox="1"/>
          <p:nvPr/>
        </p:nvSpPr>
        <p:spPr>
          <a:xfrm>
            <a:off x="7860112" y="4685923"/>
            <a:ext cx="2335896" cy="1015663"/>
          </a:xfrm>
          <a:prstGeom prst="rect">
            <a:avLst/>
          </a:prstGeom>
          <a:noFill/>
        </p:spPr>
        <p:txBody>
          <a:bodyPr wrap="none" rtlCol="0">
            <a:spAutoFit/>
          </a:bodyPr>
          <a:lstStyle/>
          <a:p>
            <a:pPr algn="ctr"/>
            <a:r>
              <a:rPr lang="en-AU" sz="2000" dirty="0">
                <a:latin typeface="Telstra Text" panose="020B0504040000000004" pitchFamily="34" charset="77"/>
                <a:ea typeface="Telstra Text" panose="020B0504040000000004" pitchFamily="34" charset="77"/>
              </a:rPr>
              <a:t>Google Play Store </a:t>
            </a:r>
            <a:br>
              <a:rPr lang="en-AU" sz="2000" dirty="0">
                <a:latin typeface="Telstra Text" panose="020B0504040000000004" pitchFamily="34" charset="77"/>
                <a:ea typeface="Telstra Text" panose="020B0504040000000004" pitchFamily="34" charset="77"/>
              </a:rPr>
            </a:br>
            <a:endParaRPr lang="en-AU" sz="2000" dirty="0">
              <a:latin typeface="Telstra Text" panose="020B0504040000000004" pitchFamily="34" charset="77"/>
              <a:ea typeface="Telstra Text" panose="020B0504040000000004" pitchFamily="34" charset="77"/>
            </a:endParaRPr>
          </a:p>
          <a:p>
            <a:pPr algn="ctr"/>
            <a:r>
              <a:rPr lang="en-AU" sz="2000" dirty="0">
                <a:latin typeface="Telstra Text" panose="020B0504040000000004" pitchFamily="34" charset="77"/>
                <a:ea typeface="Telstra Text" panose="020B0504040000000004" pitchFamily="34" charset="77"/>
              </a:rPr>
              <a:t>for Android</a:t>
            </a:r>
          </a:p>
        </p:txBody>
      </p:sp>
      <p:pic>
        <p:nvPicPr>
          <p:cNvPr id="3" name="Picture 2">
            <a:extLst>
              <a:ext uri="{FF2B5EF4-FFF2-40B4-BE49-F238E27FC236}">
                <a16:creationId xmlns:a16="http://schemas.microsoft.com/office/drawing/2014/main" id="{93693589-63A0-5143-B80E-BCB1930567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33136" y="2613548"/>
            <a:ext cx="1630904" cy="1630904"/>
          </a:xfrm>
          <a:prstGeom prst="rect">
            <a:avLst/>
          </a:prstGeom>
        </p:spPr>
      </p:pic>
      <p:pic>
        <p:nvPicPr>
          <p:cNvPr id="5" name="Picture 4">
            <a:extLst>
              <a:ext uri="{FF2B5EF4-FFF2-40B4-BE49-F238E27FC236}">
                <a16:creationId xmlns:a16="http://schemas.microsoft.com/office/drawing/2014/main" id="{ABBD0557-C661-47C1-BD5C-774E23F367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27962" y="2613548"/>
            <a:ext cx="1630904" cy="1630904"/>
          </a:xfrm>
          <a:prstGeom prst="rect">
            <a:avLst/>
          </a:prstGeom>
        </p:spPr>
      </p:pic>
    </p:spTree>
    <p:extLst>
      <p:ext uri="{BB962C8B-B14F-4D97-AF65-F5344CB8AC3E}">
        <p14:creationId xmlns:p14="http://schemas.microsoft.com/office/powerpoint/2010/main" val="302327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139DC-53D3-0AAB-FFE5-224404900F1F}"/>
              </a:ext>
            </a:extLst>
          </p:cNvPr>
          <p:cNvSpPr>
            <a:spLocks noGrp="1"/>
          </p:cNvSpPr>
          <p:nvPr>
            <p:ph type="title"/>
          </p:nvPr>
        </p:nvSpPr>
        <p:spPr/>
        <p:txBody>
          <a:bodyPr/>
          <a:lstStyle/>
          <a:p>
            <a:r>
              <a:rPr lang="en-AU" dirty="0"/>
              <a:t>Opal Travel App</a:t>
            </a:r>
          </a:p>
        </p:txBody>
      </p:sp>
      <p:sp>
        <p:nvSpPr>
          <p:cNvPr id="3" name="Content Placeholder 2">
            <a:extLst>
              <a:ext uri="{FF2B5EF4-FFF2-40B4-BE49-F238E27FC236}">
                <a16:creationId xmlns:a16="http://schemas.microsoft.com/office/drawing/2014/main" id="{E0AAB446-CD76-0F18-D3AB-29F407132285}"/>
              </a:ext>
            </a:extLst>
          </p:cNvPr>
          <p:cNvSpPr>
            <a:spLocks noGrp="1"/>
          </p:cNvSpPr>
          <p:nvPr>
            <p:ph idx="1"/>
          </p:nvPr>
        </p:nvSpPr>
        <p:spPr>
          <a:xfrm>
            <a:off x="3630386" y="2672073"/>
            <a:ext cx="7228114" cy="3504890"/>
          </a:xfrm>
        </p:spPr>
        <p:txBody>
          <a:bodyPr>
            <a:normAutofit/>
          </a:bodyPr>
          <a:lstStyle/>
          <a:p>
            <a:r>
              <a:rPr lang="en-AU" dirty="0"/>
              <a:t>Check your card balance</a:t>
            </a:r>
          </a:p>
          <a:p>
            <a:r>
              <a:rPr lang="en-AU" dirty="0"/>
              <a:t>View your trip history</a:t>
            </a:r>
          </a:p>
          <a:p>
            <a:r>
              <a:rPr lang="en-AU" dirty="0"/>
              <a:t>Plan a journey and view estimated fares</a:t>
            </a:r>
          </a:p>
          <a:p>
            <a:r>
              <a:rPr lang="en-AU" dirty="0"/>
              <a:t>Top up your card with a debit/credit card</a:t>
            </a:r>
          </a:p>
          <a:p>
            <a:endParaRPr lang="en-AU" dirty="0"/>
          </a:p>
          <a:p>
            <a:endParaRPr lang="en-AU" dirty="0"/>
          </a:p>
        </p:txBody>
      </p:sp>
      <p:pic>
        <p:nvPicPr>
          <p:cNvPr id="4" name="Picture 3">
            <a:extLst>
              <a:ext uri="{FF2B5EF4-FFF2-40B4-BE49-F238E27FC236}">
                <a16:creationId xmlns:a16="http://schemas.microsoft.com/office/drawing/2014/main" id="{29F5A486-48CC-44B1-6612-E0EC5FC29FBB}"/>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6"/>
          <a:stretch>
            <a:fillRect/>
          </a:stretch>
        </p:blipFill>
        <p:spPr bwMode="auto">
          <a:xfrm>
            <a:off x="838200" y="2672073"/>
            <a:ext cx="2160000" cy="2160558"/>
          </a:xfrm>
          <a:custGeom>
            <a:avLst/>
            <a:gdLst>
              <a:gd name="connsiteX0" fmla="*/ 386882 w 1637577"/>
              <a:gd name="connsiteY0" fmla="*/ 0 h 1638000"/>
              <a:gd name="connsiteX1" fmla="*/ 1250272 w 1637577"/>
              <a:gd name="connsiteY1" fmla="*/ 0 h 1638000"/>
              <a:gd name="connsiteX2" fmla="*/ 1637577 w 1637577"/>
              <a:gd name="connsiteY2" fmla="*/ 387305 h 1638000"/>
              <a:gd name="connsiteX3" fmla="*/ 1637577 w 1637577"/>
              <a:gd name="connsiteY3" fmla="*/ 1250695 h 1638000"/>
              <a:gd name="connsiteX4" fmla="*/ 1250272 w 1637577"/>
              <a:gd name="connsiteY4" fmla="*/ 1638000 h 1638000"/>
              <a:gd name="connsiteX5" fmla="*/ 386882 w 1637577"/>
              <a:gd name="connsiteY5" fmla="*/ 1638000 h 1638000"/>
              <a:gd name="connsiteX6" fmla="*/ 7446 w 1637577"/>
              <a:gd name="connsiteY6" fmla="*/ 1328751 h 1638000"/>
              <a:gd name="connsiteX7" fmla="*/ 0 w 1637577"/>
              <a:gd name="connsiteY7" fmla="*/ 1254891 h 1638000"/>
              <a:gd name="connsiteX8" fmla="*/ 0 w 1637577"/>
              <a:gd name="connsiteY8" fmla="*/ 383109 h 1638000"/>
              <a:gd name="connsiteX9" fmla="*/ 7446 w 1637577"/>
              <a:gd name="connsiteY9" fmla="*/ 309250 h 1638000"/>
              <a:gd name="connsiteX10" fmla="*/ 386882 w 1637577"/>
              <a:gd name="connsiteY10" fmla="*/ 0 h 16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7577" h="1638000">
                <a:moveTo>
                  <a:pt x="386882" y="0"/>
                </a:moveTo>
                <a:lnTo>
                  <a:pt x="1250272" y="0"/>
                </a:lnTo>
                <a:cubicBezTo>
                  <a:pt x="1464175" y="0"/>
                  <a:pt x="1637577" y="173402"/>
                  <a:pt x="1637577" y="387305"/>
                </a:cubicBezTo>
                <a:lnTo>
                  <a:pt x="1637577" y="1250695"/>
                </a:lnTo>
                <a:cubicBezTo>
                  <a:pt x="1637577" y="1464598"/>
                  <a:pt x="1464175" y="1638000"/>
                  <a:pt x="1250272" y="1638000"/>
                </a:cubicBezTo>
                <a:lnTo>
                  <a:pt x="386882" y="1638000"/>
                </a:lnTo>
                <a:cubicBezTo>
                  <a:pt x="199717" y="1638000"/>
                  <a:pt x="43560" y="1505239"/>
                  <a:pt x="7446" y="1328751"/>
                </a:cubicBezTo>
                <a:lnTo>
                  <a:pt x="0" y="1254891"/>
                </a:lnTo>
                <a:lnTo>
                  <a:pt x="0" y="383109"/>
                </a:lnTo>
                <a:lnTo>
                  <a:pt x="7446" y="309250"/>
                </a:lnTo>
                <a:cubicBezTo>
                  <a:pt x="43560" y="132761"/>
                  <a:pt x="199717" y="0"/>
                  <a:pt x="38688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03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D6C36-CC2E-9842-191F-ADD585FDE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FD5D6-F737-F960-6D09-842CF107E335}"/>
              </a:ext>
            </a:extLst>
          </p:cNvPr>
          <p:cNvSpPr>
            <a:spLocks noGrp="1"/>
          </p:cNvSpPr>
          <p:nvPr>
            <p:ph type="title"/>
          </p:nvPr>
        </p:nvSpPr>
        <p:spPr/>
        <p:txBody>
          <a:bodyPr/>
          <a:lstStyle/>
          <a:p>
            <a:r>
              <a:rPr lang="en-AU" dirty="0"/>
              <a:t>Transit App</a:t>
            </a:r>
          </a:p>
        </p:txBody>
      </p:sp>
      <p:sp>
        <p:nvSpPr>
          <p:cNvPr id="3" name="Content Placeholder 2">
            <a:extLst>
              <a:ext uri="{FF2B5EF4-FFF2-40B4-BE49-F238E27FC236}">
                <a16:creationId xmlns:a16="http://schemas.microsoft.com/office/drawing/2014/main" id="{2C3D9A69-B98A-9830-B283-BEC36F900BBF}"/>
              </a:ext>
            </a:extLst>
          </p:cNvPr>
          <p:cNvSpPr>
            <a:spLocks noGrp="1"/>
          </p:cNvSpPr>
          <p:nvPr>
            <p:ph idx="1"/>
          </p:nvPr>
        </p:nvSpPr>
        <p:spPr>
          <a:xfrm>
            <a:off x="3630386" y="2672073"/>
            <a:ext cx="7228114" cy="3504890"/>
          </a:xfrm>
        </p:spPr>
        <p:txBody>
          <a:bodyPr>
            <a:normAutofit/>
          </a:bodyPr>
          <a:lstStyle/>
          <a:p>
            <a:r>
              <a:rPr lang="en-AU" dirty="0"/>
              <a:t>View real-time public transport timetables across NSW </a:t>
            </a:r>
          </a:p>
          <a:p>
            <a:r>
              <a:rPr lang="en-AU" dirty="0"/>
              <a:t>Plan a trip</a:t>
            </a:r>
          </a:p>
          <a:p>
            <a:r>
              <a:rPr lang="en-AU" dirty="0"/>
              <a:t>Use GO for step-by-step directions and notifications </a:t>
            </a:r>
          </a:p>
          <a:p>
            <a:r>
              <a:rPr lang="en-AU" dirty="0"/>
              <a:t>View service alerts</a:t>
            </a:r>
          </a:p>
        </p:txBody>
      </p:sp>
      <p:pic>
        <p:nvPicPr>
          <p:cNvPr id="5" name="Picture 4">
            <a:extLst>
              <a:ext uri="{FF2B5EF4-FFF2-40B4-BE49-F238E27FC236}">
                <a16:creationId xmlns:a16="http://schemas.microsoft.com/office/drawing/2014/main" id="{6E774785-F9C2-C08C-6C0E-F38616D2182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3"/>
          <a:stretch>
            <a:fillRect/>
          </a:stretch>
        </p:blipFill>
        <p:spPr bwMode="auto">
          <a:xfrm>
            <a:off x="838200" y="2672073"/>
            <a:ext cx="2160000" cy="2154311"/>
          </a:xfrm>
          <a:custGeom>
            <a:avLst/>
            <a:gdLst>
              <a:gd name="connsiteX0" fmla="*/ 387305 w 1638000"/>
              <a:gd name="connsiteY0" fmla="*/ 0 h 1633686"/>
              <a:gd name="connsiteX1" fmla="*/ 1250695 w 1638000"/>
              <a:gd name="connsiteY1" fmla="*/ 0 h 1633686"/>
              <a:gd name="connsiteX2" fmla="*/ 1638000 w 1638000"/>
              <a:gd name="connsiteY2" fmla="*/ 387305 h 1633686"/>
              <a:gd name="connsiteX3" fmla="*/ 1638000 w 1638000"/>
              <a:gd name="connsiteY3" fmla="*/ 1250695 h 1633686"/>
              <a:gd name="connsiteX4" fmla="*/ 1328751 w 1638000"/>
              <a:gd name="connsiteY4" fmla="*/ 1630132 h 1633686"/>
              <a:gd name="connsiteX5" fmla="*/ 1293489 w 1638000"/>
              <a:gd name="connsiteY5" fmla="*/ 1633686 h 1633686"/>
              <a:gd name="connsiteX6" fmla="*/ 344511 w 1638000"/>
              <a:gd name="connsiteY6" fmla="*/ 1633686 h 1633686"/>
              <a:gd name="connsiteX7" fmla="*/ 309250 w 1638000"/>
              <a:gd name="connsiteY7" fmla="*/ 1630132 h 1633686"/>
              <a:gd name="connsiteX8" fmla="*/ 0 w 1638000"/>
              <a:gd name="connsiteY8" fmla="*/ 1250695 h 1633686"/>
              <a:gd name="connsiteX9" fmla="*/ 0 w 1638000"/>
              <a:gd name="connsiteY9" fmla="*/ 387305 h 1633686"/>
              <a:gd name="connsiteX10" fmla="*/ 387305 w 1638000"/>
              <a:gd name="connsiteY10" fmla="*/ 0 h 163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000" h="1633686">
                <a:moveTo>
                  <a:pt x="387305" y="0"/>
                </a:moveTo>
                <a:lnTo>
                  <a:pt x="1250695" y="0"/>
                </a:lnTo>
                <a:cubicBezTo>
                  <a:pt x="1464598" y="0"/>
                  <a:pt x="1638000" y="173402"/>
                  <a:pt x="1638000" y="387305"/>
                </a:cubicBezTo>
                <a:lnTo>
                  <a:pt x="1638000" y="1250695"/>
                </a:lnTo>
                <a:cubicBezTo>
                  <a:pt x="1638000" y="1437860"/>
                  <a:pt x="1505239" y="1594017"/>
                  <a:pt x="1328751" y="1630132"/>
                </a:cubicBezTo>
                <a:lnTo>
                  <a:pt x="1293489" y="1633686"/>
                </a:lnTo>
                <a:lnTo>
                  <a:pt x="344511" y="1633686"/>
                </a:lnTo>
                <a:lnTo>
                  <a:pt x="309250" y="1630132"/>
                </a:lnTo>
                <a:cubicBezTo>
                  <a:pt x="132761" y="1594017"/>
                  <a:pt x="0" y="1437860"/>
                  <a:pt x="0" y="1250695"/>
                </a:cubicBezTo>
                <a:lnTo>
                  <a:pt x="0" y="387305"/>
                </a:lnTo>
                <a:cubicBezTo>
                  <a:pt x="0" y="173402"/>
                  <a:pt x="173402" y="0"/>
                  <a:pt x="38730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73392"/>
      </p:ext>
    </p:extLst>
  </p:cSld>
  <p:clrMapOvr>
    <a:masterClrMapping/>
  </p:clrMapOvr>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SharedWithUsers xmlns="2a7a03ce-2042-4c5f-90e9-1f29c56988a9">
      <UserInfo>
        <DisplayName/>
        <AccountId xsi:nil="true"/>
        <AccountType/>
      </UserInfo>
    </SharedWithUsers>
    <ContentMatched xmlns="f6374f94-ea7c-428a-97f4-b9a8f1ddd6c6">true</ContentMatched>
    <_dlc_DocId xmlns="2a7a03ce-2042-4c5f-90e9-1f29c56988a9">AATUC-1823800632-106942</_dlc_DocId>
    <_dlc_DocIdUrl xmlns="2a7a03ce-2042-4c5f-90e9-1f29c56988a9">
      <Url>https://teamtelstra.sharepoint.com/sites/DigitalSystems/_layouts/15/DocIdRedir.aspx?ID=AATUC-1823800632-106942</Url>
      <Description>AATUC-1823800632-106942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B769138-8CA5-4F25-8210-6C0DE70665FA}"/>
</file>

<file path=customXml/itemProps2.xml><?xml version="1.0" encoding="utf-8"?>
<ds:datastoreItem xmlns:ds="http://schemas.openxmlformats.org/officeDocument/2006/customXml" ds:itemID="{773874E4-5087-4DC4-9EC0-04FCA13D20AA}">
  <ds:schemaRefs>
    <ds:schemaRef ds:uri="http://purl.org/dc/dcmitype/"/>
    <ds:schemaRef ds:uri="c7b56d83-7d92-4d5e-8552-dd44030ff6cf"/>
    <ds:schemaRef ds:uri="f6156fdc-1b67-4e65-a7eb-2d097edf2cd6"/>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9c7b2f30-2231-41e0-b86a-1257079ed7b5"/>
    <ds:schemaRef ds:uri="http://purl.org/dc/terms/"/>
    <ds:schemaRef ds:uri="http://purl.org/dc/elements/1.1/"/>
  </ds:schemaRefs>
</ds:datastoreItem>
</file>

<file path=customXml/itemProps3.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4.xml><?xml version="1.0" encoding="utf-8"?>
<ds:datastoreItem xmlns:ds="http://schemas.openxmlformats.org/officeDocument/2006/customXml" ds:itemID="{6C4738C0-8124-4A68-A408-F55AF811F4B5}"/>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21046</TotalTime>
  <Words>488</Words>
  <Application>Microsoft Office PowerPoint</Application>
  <PresentationFormat>Widescreen</PresentationFormat>
  <Paragraphs>89</Paragraphs>
  <Slides>22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Telstra Text</vt:lpstr>
      <vt:lpstr>Telstra Display</vt:lpstr>
      <vt:lpstr>Arial</vt:lpstr>
      <vt:lpstr>Aptos</vt:lpstr>
      <vt:lpstr>Office Theme</vt:lpstr>
      <vt:lpstr>Apps that  make life  easier </vt:lpstr>
      <vt:lpstr>Acknowledgement of Country</vt:lpstr>
      <vt:lpstr>Learning outcomes</vt:lpstr>
      <vt:lpstr>Have you used any apps before?   Which ones?</vt:lpstr>
      <vt:lpstr>What’s one thing you’d like to feel more confident about by the end of today?</vt:lpstr>
      <vt:lpstr>What is an app?</vt:lpstr>
      <vt:lpstr>Downloading apps</vt:lpstr>
      <vt:lpstr>Opal Travel App</vt:lpstr>
      <vt:lpstr>Transit App</vt:lpstr>
      <vt:lpstr>Transit App</vt:lpstr>
      <vt:lpstr>Service NSW App</vt:lpstr>
      <vt:lpstr>myGov App</vt:lpstr>
      <vt:lpstr>myGov App</vt:lpstr>
      <vt:lpstr>My Telstra App</vt:lpstr>
      <vt:lpstr>Hazards Near Me NSW App</vt:lpstr>
      <vt:lpstr>my health App</vt:lpstr>
      <vt:lpstr>Get ePrepared</vt:lpstr>
      <vt:lpstr>Let’s spend time on your questions from the start of the session.</vt:lpstr>
      <vt:lpstr>Learning outcomes</vt:lpstr>
      <vt:lpstr>What’s your key takeaway?</vt:lpstr>
      <vt:lpstr>What three things will you try in the next week?</vt:lpstr>
      <vt:lpstr>Tech Savvy  Seniors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Telstra Tech Savvy Seniors Module 9 - Apps that Make Life Easier</dc:title>
  <dc:creator>Telstra Limited</dc:creator>
  <cp:keywords>telstra, tss, tech savvy seniors, apps, life, easier, session plan, opal, transit, service nsw, mygov, my telstra, hazards, myhealth</cp:keywords>
  <cp:lastModifiedBy>Liam Greenaway</cp:lastModifiedBy>
  <cp:revision>16</cp:revision>
  <dcterms:created xsi:type="dcterms:W3CDTF">2025-08-11T23:44:16Z</dcterms:created>
  <dcterms:modified xsi:type="dcterms:W3CDTF">2026-03-09T23:56:00Z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Order">
    <vt:lpwstr>16927800.0000000</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_dlc_DocIdItemGuid">
    <vt:lpwstr>2d8ea28f-7d39-464f-9bb0-1c8b0ecfa26f</vt:lpwstr>
  </property>
</Properties>
</file>