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sldIdLst>
    <p:sldId id="257" r:id="rId5"/>
    <p:sldId id="280" r:id="rId6"/>
    <p:sldId id="258" r:id="rId7"/>
    <p:sldId id="291" r:id="rId8"/>
    <p:sldId id="318" r:id="rId9"/>
    <p:sldId id="281" r:id="rId10"/>
    <p:sldId id="320" r:id="rId11"/>
    <p:sldId id="321" r:id="rId12"/>
    <p:sldId id="322" r:id="rId13"/>
    <p:sldId id="323" r:id="rId14"/>
    <p:sldId id="324" r:id="rId15"/>
    <p:sldId id="275" r:id="rId16"/>
    <p:sldId id="325" r:id="rId17"/>
    <p:sldId id="277" r:id="rId18"/>
    <p:sldId id="278" r:id="rId19"/>
    <p:sldId id="259" r:id="rId20"/>
  </p:sldIdLst>
  <p:sldSz cx="12192000" cy="6858000"/>
  <p:notesSz cx="6858000" cy="9144000"/>
  <p:embeddedFontLst>
    <p:embeddedFont>
      <p:font typeface="Telstra Display" panose="020B0604020202020204" charset="0"/>
      <p:regular r:id="rId22"/>
      <p:bold r:id="rId23"/>
      <p:italic r:id="rId24"/>
      <p:boldItalic r:id="rId25"/>
    </p:embeddedFont>
    <p:embeddedFont>
      <p:font typeface="Telstra Text" panose="020B05040400000000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488"/>
  </p:normalViewPr>
  <p:slideViewPr>
    <p:cSldViewPr snapToGrid="0">
      <p:cViewPr varScale="1">
        <p:scale>
          <a:sx n="80" d="100"/>
          <a:sy n="80" d="100"/>
        </p:scale>
        <p:origin x="126"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3-06T02:57:21.392" v="2"/>
      <pc:docMkLst>
        <pc:docMk/>
      </pc:docMkLst>
      <pc:sldChg chg="modSp mod">
        <pc:chgData name="Cassandra Katsikaronis" userId="dbddf097-a7de-4599-abd9-39b94b17111c" providerId="ADAL" clId="{F27A4484-A1C6-47E1-9AB7-01672727A6AD}" dt="2026-03-06T02:57:21.392" v="2"/>
        <pc:sldMkLst>
          <pc:docMk/>
          <pc:sldMk cId="3331918497" sldId="280"/>
        </pc:sldMkLst>
        <pc:spChg chg="ord">
          <ac:chgData name="Cassandra Katsikaronis" userId="dbddf097-a7de-4599-abd9-39b94b17111c" providerId="ADAL" clId="{F27A4484-A1C6-47E1-9AB7-01672727A6AD}" dt="2026-03-06T02:57:21.392" v="2"/>
          <ac:spMkLst>
            <pc:docMk/>
            <pc:sldMk cId="3331918497" sldId="280"/>
            <ac:spMk id="2" creationId="{801DBCE8-DB8B-067B-BD80-40E77CEE90C6}"/>
          </ac:spMkLst>
        </pc:spChg>
        <pc:picChg chg="mod">
          <ac:chgData name="Cassandra Katsikaronis" userId="dbddf097-a7de-4599-abd9-39b94b17111c" providerId="ADAL" clId="{F27A4484-A1C6-47E1-9AB7-01672727A6AD}" dt="2026-03-06T02:57:14.527" v="1"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6/03/2026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a:xfrm>
            <a:off x="831850" y="2746968"/>
            <a:ext cx="5391529" cy="3667480"/>
          </a:xfrm>
        </p:spPr>
        <p:txBody>
          <a:bodyPr>
            <a:normAutofit/>
          </a:bodyPr>
          <a:lstStyle/>
          <a:p>
            <a:r>
              <a:rPr lang="en-AU" dirty="0"/>
              <a:t>Use your device for everyday </a:t>
            </a:r>
            <a:br>
              <a:rPr lang="en-AU" dirty="0"/>
            </a:br>
            <a:r>
              <a:rPr lang="en-AU" dirty="0"/>
              <a:t>tasks and entertainment</a:t>
            </a:r>
          </a:p>
        </p:txBody>
      </p:sp>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8</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B86E-6033-E283-A31A-211EAA965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E4A75-3F3F-BE74-7780-779B40565579}"/>
              </a:ext>
            </a:extLst>
          </p:cNvPr>
          <p:cNvSpPr>
            <a:spLocks noGrp="1"/>
          </p:cNvSpPr>
          <p:nvPr>
            <p:ph type="title"/>
          </p:nvPr>
        </p:nvSpPr>
        <p:spPr/>
        <p:txBody>
          <a:bodyPr/>
          <a:lstStyle/>
          <a:p>
            <a:r>
              <a:rPr lang="en-AU" dirty="0"/>
              <a:t>Google Maps</a:t>
            </a:r>
          </a:p>
        </p:txBody>
      </p:sp>
      <p:pic>
        <p:nvPicPr>
          <p:cNvPr id="3" name="Picture 2" descr="Google maps app - map with red location mark">
            <a:extLst>
              <a:ext uri="{FF2B5EF4-FFF2-40B4-BE49-F238E27FC236}">
                <a16:creationId xmlns:a16="http://schemas.microsoft.com/office/drawing/2014/main" id="{CDA9237B-B544-BF9E-DBE4-63A3BF3F5D0B}"/>
              </a:ext>
            </a:extLst>
          </p:cNvPr>
          <p:cNvPicPr>
            <a:picLocks noChangeAspect="1"/>
          </p:cNvPicPr>
          <p:nvPr/>
        </p:nvPicPr>
        <p:blipFill>
          <a:blip r:embed="rId2"/>
          <a:stretch>
            <a:fillRect/>
          </a:stretch>
        </p:blipFill>
        <p:spPr>
          <a:xfrm>
            <a:off x="838200" y="2349000"/>
            <a:ext cx="2160000" cy="2160000"/>
          </a:xfrm>
          <a:prstGeom prst="rect">
            <a:avLst/>
          </a:prstGeom>
        </p:spPr>
      </p:pic>
      <p:pic>
        <p:nvPicPr>
          <p:cNvPr id="4" name="Picture 3" descr="Screenshot of a digital map showing Sydney Opera House location with surrounding landmarks. The interface includes a rating of 4.8 stars from 87,785 reviews, options for directions, tickets, and calls, plus photos highlighting the iconic performing arts venue.">
            <a:extLst>
              <a:ext uri="{FF2B5EF4-FFF2-40B4-BE49-F238E27FC236}">
                <a16:creationId xmlns:a16="http://schemas.microsoft.com/office/drawing/2014/main" id="{0E3AD0FC-5D54-7579-94E1-219997BBF14A}"/>
              </a:ext>
            </a:extLst>
          </p:cNvPr>
          <p:cNvPicPr>
            <a:picLocks noChangeAspect="1"/>
          </p:cNvPicPr>
          <p:nvPr/>
        </p:nvPicPr>
        <p:blipFill>
          <a:blip r:embed="rId3"/>
          <a:srcRect b="29123"/>
          <a:stretch>
            <a:fillRect/>
          </a:stretch>
        </p:blipFill>
        <p:spPr>
          <a:xfrm>
            <a:off x="6096000" y="1054601"/>
            <a:ext cx="3539219" cy="5438274"/>
          </a:xfrm>
          <a:prstGeom prst="rect">
            <a:avLst/>
          </a:prstGeom>
        </p:spPr>
      </p:pic>
    </p:spTree>
    <p:extLst>
      <p:ext uri="{BB962C8B-B14F-4D97-AF65-F5344CB8AC3E}">
        <p14:creationId xmlns:p14="http://schemas.microsoft.com/office/powerpoint/2010/main" val="825659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A47A-86B6-837D-5D04-1FA54E21BAAC}"/>
              </a:ext>
            </a:extLst>
          </p:cNvPr>
          <p:cNvSpPr>
            <a:spLocks noGrp="1"/>
          </p:cNvSpPr>
          <p:nvPr>
            <p:ph type="title"/>
          </p:nvPr>
        </p:nvSpPr>
        <p:spPr/>
        <p:txBody>
          <a:bodyPr/>
          <a:lstStyle/>
          <a:p>
            <a:r>
              <a:rPr lang="en-AU" dirty="0"/>
              <a:t>Entertainment on your device</a:t>
            </a:r>
          </a:p>
        </p:txBody>
      </p:sp>
      <p:sp>
        <p:nvSpPr>
          <p:cNvPr id="4" name="TextBox 3">
            <a:extLst>
              <a:ext uri="{FF2B5EF4-FFF2-40B4-BE49-F238E27FC236}">
                <a16:creationId xmlns:a16="http://schemas.microsoft.com/office/drawing/2014/main" id="{EB0BB30C-8FCA-335D-9FEE-4E8D6F4A6D3C}"/>
              </a:ext>
            </a:extLst>
          </p:cNvPr>
          <p:cNvSpPr txBox="1"/>
          <p:nvPr/>
        </p:nvSpPr>
        <p:spPr>
          <a:xfrm>
            <a:off x="920974" y="4703232"/>
            <a:ext cx="1375698" cy="523220"/>
          </a:xfrm>
          <a:prstGeom prst="rect">
            <a:avLst/>
          </a:prstGeom>
          <a:noFill/>
        </p:spPr>
        <p:txBody>
          <a:bodyPr wrap="none" rtlCol="0">
            <a:spAutoFit/>
          </a:bodyPr>
          <a:lstStyle/>
          <a:p>
            <a:r>
              <a:rPr lang="en-AU" sz="2800" dirty="0">
                <a:latin typeface="Telstra Text" panose="020B0504040000000004" pitchFamily="34" charset="77"/>
                <a:ea typeface="Telstra Text" panose="020B0504040000000004" pitchFamily="34" charset="77"/>
              </a:rPr>
              <a:t>Videos </a:t>
            </a:r>
          </a:p>
        </p:txBody>
      </p:sp>
      <p:sp>
        <p:nvSpPr>
          <p:cNvPr id="5" name="TextBox 4">
            <a:extLst>
              <a:ext uri="{FF2B5EF4-FFF2-40B4-BE49-F238E27FC236}">
                <a16:creationId xmlns:a16="http://schemas.microsoft.com/office/drawing/2014/main" id="{43E41F7C-E207-E209-3CA4-6CA2F8B5ED6F}"/>
              </a:ext>
            </a:extLst>
          </p:cNvPr>
          <p:cNvSpPr txBox="1"/>
          <p:nvPr/>
        </p:nvSpPr>
        <p:spPr>
          <a:xfrm>
            <a:off x="3921726" y="4703232"/>
            <a:ext cx="1226618" cy="523220"/>
          </a:xfrm>
          <a:prstGeom prst="rect">
            <a:avLst/>
          </a:prstGeom>
          <a:noFill/>
        </p:spPr>
        <p:txBody>
          <a:bodyPr wrap="none" rtlCol="0">
            <a:spAutoFit/>
          </a:bodyPr>
          <a:lstStyle/>
          <a:p>
            <a:r>
              <a:rPr lang="en-AU" sz="2800" dirty="0">
                <a:latin typeface="Telstra Text" panose="020B0504040000000004" pitchFamily="34" charset="77"/>
                <a:ea typeface="Telstra Text" panose="020B0504040000000004" pitchFamily="34" charset="77"/>
              </a:rPr>
              <a:t>Music </a:t>
            </a:r>
          </a:p>
        </p:txBody>
      </p:sp>
      <p:sp>
        <p:nvSpPr>
          <p:cNvPr id="6" name="TextBox 5">
            <a:extLst>
              <a:ext uri="{FF2B5EF4-FFF2-40B4-BE49-F238E27FC236}">
                <a16:creationId xmlns:a16="http://schemas.microsoft.com/office/drawing/2014/main" id="{6414BCE3-83DC-50CA-D146-E564259674BE}"/>
              </a:ext>
            </a:extLst>
          </p:cNvPr>
          <p:cNvSpPr txBox="1"/>
          <p:nvPr/>
        </p:nvSpPr>
        <p:spPr>
          <a:xfrm>
            <a:off x="6503048" y="4681159"/>
            <a:ext cx="1685077" cy="523220"/>
          </a:xfrm>
          <a:prstGeom prst="rect">
            <a:avLst/>
          </a:prstGeom>
          <a:noFill/>
        </p:spPr>
        <p:txBody>
          <a:bodyPr wrap="none" rtlCol="0">
            <a:spAutoFit/>
          </a:bodyPr>
          <a:lstStyle/>
          <a:p>
            <a:r>
              <a:rPr lang="en-AU" sz="2800" dirty="0">
                <a:latin typeface="Telstra Text" panose="020B0504040000000004" pitchFamily="34" charset="77"/>
                <a:ea typeface="Telstra Text" panose="020B0504040000000004" pitchFamily="34" charset="77"/>
              </a:rPr>
              <a:t>Podcasts</a:t>
            </a:r>
          </a:p>
        </p:txBody>
      </p:sp>
      <p:sp>
        <p:nvSpPr>
          <p:cNvPr id="7" name="TextBox 6">
            <a:extLst>
              <a:ext uri="{FF2B5EF4-FFF2-40B4-BE49-F238E27FC236}">
                <a16:creationId xmlns:a16="http://schemas.microsoft.com/office/drawing/2014/main" id="{59D1263E-314B-B19C-CDE3-EE305C991E65}"/>
              </a:ext>
            </a:extLst>
          </p:cNvPr>
          <p:cNvSpPr txBox="1"/>
          <p:nvPr/>
        </p:nvSpPr>
        <p:spPr>
          <a:xfrm>
            <a:off x="9678004" y="4681159"/>
            <a:ext cx="1319592" cy="523220"/>
          </a:xfrm>
          <a:prstGeom prst="rect">
            <a:avLst/>
          </a:prstGeom>
          <a:noFill/>
        </p:spPr>
        <p:txBody>
          <a:bodyPr wrap="none" rtlCol="0">
            <a:spAutoFit/>
          </a:bodyPr>
          <a:lstStyle/>
          <a:p>
            <a:r>
              <a:rPr lang="en-AU" sz="2800" dirty="0">
                <a:latin typeface="Telstra Text" panose="020B0504040000000004" pitchFamily="34" charset="77"/>
                <a:ea typeface="Telstra Text" panose="020B0504040000000004" pitchFamily="34" charset="77"/>
              </a:rPr>
              <a:t>Games</a:t>
            </a:r>
          </a:p>
        </p:txBody>
      </p:sp>
      <p:pic>
        <p:nvPicPr>
          <p:cNvPr id="13" name="Picture 12">
            <a:extLst>
              <a:ext uri="{FF2B5EF4-FFF2-40B4-BE49-F238E27FC236}">
                <a16:creationId xmlns:a16="http://schemas.microsoft.com/office/drawing/2014/main" id="{A7C2914A-7B25-4F1B-9BD7-EC841B5CE1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67712" y="2913314"/>
            <a:ext cx="1534646" cy="1587565"/>
          </a:xfrm>
          <a:prstGeom prst="rect">
            <a:avLst/>
          </a:prstGeom>
        </p:spPr>
      </p:pic>
      <p:pic>
        <p:nvPicPr>
          <p:cNvPr id="14" name="Picture 13">
            <a:extLst>
              <a:ext uri="{FF2B5EF4-FFF2-40B4-BE49-F238E27FC236}">
                <a16:creationId xmlns:a16="http://schemas.microsoft.com/office/drawing/2014/main" id="{87AE5FA1-274E-AAE4-B8DE-8BD95BC0CD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20765" y="2913314"/>
            <a:ext cx="1534646" cy="1587565"/>
          </a:xfrm>
          <a:prstGeom prst="rect">
            <a:avLst/>
          </a:prstGeom>
        </p:spPr>
      </p:pic>
      <p:pic>
        <p:nvPicPr>
          <p:cNvPr id="15" name="Picture 14">
            <a:extLst>
              <a:ext uri="{FF2B5EF4-FFF2-40B4-BE49-F238E27FC236}">
                <a16:creationId xmlns:a16="http://schemas.microsoft.com/office/drawing/2014/main" id="{BEF4A079-EAC3-FC0B-2E30-3A9384B0E6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4542" y="2891714"/>
            <a:ext cx="1684763" cy="1630764"/>
          </a:xfrm>
          <a:prstGeom prst="rect">
            <a:avLst/>
          </a:prstGeom>
        </p:spPr>
      </p:pic>
      <p:pic>
        <p:nvPicPr>
          <p:cNvPr id="16" name="Picture 15">
            <a:extLst>
              <a:ext uri="{FF2B5EF4-FFF2-40B4-BE49-F238E27FC236}">
                <a16:creationId xmlns:a16="http://schemas.microsoft.com/office/drawing/2014/main" id="{49125C7E-F249-60D9-1D68-364DAAA22E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73819" y="2767517"/>
            <a:ext cx="1727962" cy="1879159"/>
          </a:xfrm>
          <a:prstGeom prst="rect">
            <a:avLst/>
          </a:prstGeom>
        </p:spPr>
      </p:pic>
    </p:spTree>
    <p:extLst>
      <p:ext uri="{BB962C8B-B14F-4D97-AF65-F5344CB8AC3E}">
        <p14:creationId xmlns:p14="http://schemas.microsoft.com/office/powerpoint/2010/main" val="43595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pic>
        <p:nvPicPr>
          <p:cNvPr id="3" name="Picture 2" descr="A person laughing while holding a phone">
            <a:extLst>
              <a:ext uri="{FF2B5EF4-FFF2-40B4-BE49-F238E27FC236}">
                <a16:creationId xmlns:a16="http://schemas.microsoft.com/office/drawing/2014/main" id="{5A868F46-424D-34D2-324A-DB0D4EF0DE73}"/>
              </a:ext>
            </a:extLst>
          </p:cNvPr>
          <p:cNvPicPr>
            <a:picLocks noChangeAspect="1"/>
          </p:cNvPicPr>
          <p:nvPr/>
        </p:nvPicPr>
        <p:blipFill>
          <a:blip r:embed="rId2"/>
          <a:stretch>
            <a:fillRect/>
          </a:stretch>
        </p:blipFill>
        <p:spPr>
          <a:xfrm>
            <a:off x="7162050" y="1359049"/>
            <a:ext cx="4356100" cy="4570334"/>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C2203-C4CE-92F1-1119-67EE1D55E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C0557-4E2E-A7E5-C315-092D840E2CA9}"/>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1F5DD4B8-D2D1-3EAB-C06B-3FCD6109FA63}"/>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47C9255C-BC16-5EA7-CB66-B4274C4EB0F8}"/>
              </a:ext>
            </a:extLst>
          </p:cNvPr>
          <p:cNvSpPr txBox="1">
            <a:spLocks/>
          </p:cNvSpPr>
          <p:nvPr/>
        </p:nvSpPr>
        <p:spPr>
          <a:xfrm>
            <a:off x="838200" y="3688166"/>
            <a:ext cx="20520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Download, open and close apps.</a:t>
            </a:r>
          </a:p>
        </p:txBody>
      </p:sp>
      <p:sp>
        <p:nvSpPr>
          <p:cNvPr id="11" name="Content Placeholder 2">
            <a:extLst>
              <a:ext uri="{FF2B5EF4-FFF2-40B4-BE49-F238E27FC236}">
                <a16:creationId xmlns:a16="http://schemas.microsoft.com/office/drawing/2014/main" id="{B54146D8-76D2-662C-15CA-B60694C56607}"/>
              </a:ext>
            </a:extLst>
          </p:cNvPr>
          <p:cNvSpPr txBox="1">
            <a:spLocks/>
          </p:cNvSpPr>
          <p:nvPr/>
        </p:nvSpPr>
        <p:spPr>
          <a:xfrm>
            <a:off x="3054396"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navigation app to find a location and get directions.</a:t>
            </a:r>
          </a:p>
        </p:txBody>
      </p:sp>
      <p:sp>
        <p:nvSpPr>
          <p:cNvPr id="14" name="Content Placeholder 2">
            <a:extLst>
              <a:ext uri="{FF2B5EF4-FFF2-40B4-BE49-F238E27FC236}">
                <a16:creationId xmlns:a16="http://schemas.microsoft.com/office/drawing/2014/main" id="{8A705A8A-658F-3944-64AE-D52C531627AF}"/>
              </a:ext>
            </a:extLst>
          </p:cNvPr>
          <p:cNvSpPr txBox="1">
            <a:spLocks/>
          </p:cNvSpPr>
          <p:nvPr/>
        </p:nvSpPr>
        <p:spPr>
          <a:xfrm>
            <a:off x="5270592" y="3688166"/>
            <a:ext cx="2052035"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Set an alarm, timer, reminder or calendar event.</a:t>
            </a:r>
          </a:p>
        </p:txBody>
      </p:sp>
      <p:sp>
        <p:nvSpPr>
          <p:cNvPr id="13" name="Content Placeholder 2">
            <a:extLst>
              <a:ext uri="{FF2B5EF4-FFF2-40B4-BE49-F238E27FC236}">
                <a16:creationId xmlns:a16="http://schemas.microsoft.com/office/drawing/2014/main" id="{79604BB4-9362-0A9D-BA01-AE84DA7AC29E}"/>
              </a:ext>
            </a:extLst>
          </p:cNvPr>
          <p:cNvSpPr txBox="1">
            <a:spLocks/>
          </p:cNvSpPr>
          <p:nvPr/>
        </p:nvSpPr>
        <p:spPr>
          <a:xfrm>
            <a:off x="7486823" y="3702452"/>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calculator, write a note and check the weather.</a:t>
            </a:r>
          </a:p>
        </p:txBody>
      </p:sp>
      <p:sp>
        <p:nvSpPr>
          <p:cNvPr id="6" name="Content Placeholder 2">
            <a:extLst>
              <a:ext uri="{FF2B5EF4-FFF2-40B4-BE49-F238E27FC236}">
                <a16:creationId xmlns:a16="http://schemas.microsoft.com/office/drawing/2014/main" id="{F9EABCD1-AA8F-AE80-4A32-9AAFE18B4D4B}"/>
              </a:ext>
            </a:extLst>
          </p:cNvPr>
          <p:cNvSpPr txBox="1">
            <a:spLocks/>
          </p:cNvSpPr>
          <p:nvPr/>
        </p:nvSpPr>
        <p:spPr>
          <a:xfrm>
            <a:off x="9833774" y="3702452"/>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Try a video, music, podcast or game app.</a:t>
            </a:r>
          </a:p>
        </p:txBody>
      </p:sp>
      <p:pic>
        <p:nvPicPr>
          <p:cNvPr id="15" name="Picture 14">
            <a:extLst>
              <a:ext uri="{FF2B5EF4-FFF2-40B4-BE49-F238E27FC236}">
                <a16:creationId xmlns:a16="http://schemas.microsoft.com/office/drawing/2014/main" id="{02C22F03-46A0-4A71-49DD-D467B984C7F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59795" y="2786534"/>
            <a:ext cx="844758" cy="998350"/>
          </a:xfrm>
          <a:prstGeom prst="rect">
            <a:avLst/>
          </a:prstGeom>
        </p:spPr>
      </p:pic>
      <p:pic>
        <p:nvPicPr>
          <p:cNvPr id="16" name="Picture 15">
            <a:extLst>
              <a:ext uri="{FF2B5EF4-FFF2-40B4-BE49-F238E27FC236}">
                <a16:creationId xmlns:a16="http://schemas.microsoft.com/office/drawing/2014/main" id="{ED777596-E05F-3EDF-4802-4643FB3B4A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03547" y="2786534"/>
            <a:ext cx="930665" cy="998350"/>
          </a:xfrm>
          <a:prstGeom prst="rect">
            <a:avLst/>
          </a:prstGeom>
        </p:spPr>
      </p:pic>
      <p:pic>
        <p:nvPicPr>
          <p:cNvPr id="17" name="Picture 16">
            <a:extLst>
              <a:ext uri="{FF2B5EF4-FFF2-40B4-BE49-F238E27FC236}">
                <a16:creationId xmlns:a16="http://schemas.microsoft.com/office/drawing/2014/main" id="{BB465884-FCF6-5422-393D-9B4E3FBE4B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3206" y="2784144"/>
            <a:ext cx="981984" cy="998350"/>
          </a:xfrm>
          <a:prstGeom prst="rect">
            <a:avLst/>
          </a:prstGeom>
        </p:spPr>
      </p:pic>
      <p:pic>
        <p:nvPicPr>
          <p:cNvPr id="18" name="Picture 17">
            <a:extLst>
              <a:ext uri="{FF2B5EF4-FFF2-40B4-BE49-F238E27FC236}">
                <a16:creationId xmlns:a16="http://schemas.microsoft.com/office/drawing/2014/main" id="{79A489AD-5E46-A501-5F76-870601F5C9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14184" y="2712833"/>
            <a:ext cx="981984" cy="1069661"/>
          </a:xfrm>
          <a:prstGeom prst="rect">
            <a:avLst/>
          </a:prstGeom>
        </p:spPr>
      </p:pic>
      <p:pic>
        <p:nvPicPr>
          <p:cNvPr id="19" name="Picture 18">
            <a:extLst>
              <a:ext uri="{FF2B5EF4-FFF2-40B4-BE49-F238E27FC236}">
                <a16:creationId xmlns:a16="http://schemas.microsoft.com/office/drawing/2014/main" id="{DAE6DEC6-3151-F3AA-58A1-04E493E0163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33837" y="2712833"/>
            <a:ext cx="1126964" cy="1069661"/>
          </a:xfrm>
          <a:prstGeom prst="rect">
            <a:avLst/>
          </a:prstGeom>
        </p:spPr>
      </p:pic>
    </p:spTree>
    <p:extLst>
      <p:ext uri="{BB962C8B-B14F-4D97-AF65-F5344CB8AC3E}">
        <p14:creationId xmlns:p14="http://schemas.microsoft.com/office/powerpoint/2010/main" val="426006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wo people sitting on a couch using a tablet device">
            <a:extLst>
              <a:ext uri="{FF2B5EF4-FFF2-40B4-BE49-F238E27FC236}">
                <a16:creationId xmlns:a16="http://schemas.microsoft.com/office/drawing/2014/main" id="{BF17F21D-DFC1-5738-0431-502738D19A4B}"/>
              </a:ext>
            </a:extLst>
          </p:cNvPr>
          <p:cNvPicPr>
            <a:picLocks noChangeAspect="1"/>
          </p:cNvPicPr>
          <p:nvPr/>
        </p:nvPicPr>
        <p:blipFill>
          <a:blip r:embed="rId2"/>
          <a:stretch>
            <a:fillRect/>
          </a:stretch>
        </p:blipFill>
        <p:spPr>
          <a:xfrm>
            <a:off x="335998" y="1642957"/>
            <a:ext cx="11519998" cy="463877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child taking a selfie">
            <a:extLst>
              <a:ext uri="{FF2B5EF4-FFF2-40B4-BE49-F238E27FC236}">
                <a16:creationId xmlns:a16="http://schemas.microsoft.com/office/drawing/2014/main" id="{5DB974CC-8F4C-3292-32FE-1044719A8D5C}"/>
              </a:ext>
            </a:extLst>
          </p:cNvPr>
          <p:cNvPicPr>
            <a:picLocks noChangeAspect="1"/>
          </p:cNvPicPr>
          <p:nvPr/>
        </p:nvPicPr>
        <p:blipFill>
          <a:blip r:embed="rId2"/>
          <a:stretch>
            <a:fillRect/>
          </a:stretch>
        </p:blipFill>
        <p:spPr>
          <a:xfrm>
            <a:off x="335998" y="1642957"/>
            <a:ext cx="11519996" cy="4638777"/>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 of the 12 modules in the Tech Savvy Seniors series">
            <a:extLst>
              <a:ext uri="{FF2B5EF4-FFF2-40B4-BE49-F238E27FC236}">
                <a16:creationId xmlns:a16="http://schemas.microsoft.com/office/drawing/2014/main" id="{4A09D736-1796-B8A7-D511-DC11BBA57091}"/>
              </a:ext>
            </a:extLst>
          </p:cNvPr>
          <p:cNvPicPr>
            <a:picLocks noChangeAspect="1"/>
          </p:cNvPicPr>
          <p:nvPr/>
        </p:nvPicPr>
        <p:blipFill>
          <a:blip r:embed="rId2"/>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pic>
        <p:nvPicPr>
          <p:cNvPr id="6" name="Picture 5" descr="'Connection' by Bobbi Lockyer">
            <a:extLst>
              <a:ext uri="{FF2B5EF4-FFF2-40B4-BE49-F238E27FC236}">
                <a16:creationId xmlns:a16="http://schemas.microsoft.com/office/drawing/2014/main" id="{8A51145C-3B2A-E39D-F62E-D2E9C400060E}"/>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Download, open and close apps.</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54396"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navigation app to find a location and get directions.</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70592" y="3688166"/>
            <a:ext cx="2052035"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Set an alarm, timer, reminder or calendar event.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86823" y="3702452"/>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calculator, write a note and check the weather.</a:t>
            </a:r>
          </a:p>
        </p:txBody>
      </p:sp>
      <p:sp>
        <p:nvSpPr>
          <p:cNvPr id="6" name="Content Placeholder 2">
            <a:extLst>
              <a:ext uri="{FF2B5EF4-FFF2-40B4-BE49-F238E27FC236}">
                <a16:creationId xmlns:a16="http://schemas.microsoft.com/office/drawing/2014/main" id="{1CA9EA21-5520-C088-788B-943E834A99EA}"/>
              </a:ext>
            </a:extLst>
          </p:cNvPr>
          <p:cNvSpPr txBox="1">
            <a:spLocks/>
          </p:cNvSpPr>
          <p:nvPr/>
        </p:nvSpPr>
        <p:spPr>
          <a:xfrm>
            <a:off x="9833774" y="3702452"/>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Try a video, music, podcast or game app.</a:t>
            </a:r>
          </a:p>
        </p:txBody>
      </p:sp>
      <p:pic>
        <p:nvPicPr>
          <p:cNvPr id="15" name="Picture 14">
            <a:extLst>
              <a:ext uri="{FF2B5EF4-FFF2-40B4-BE49-F238E27FC236}">
                <a16:creationId xmlns:a16="http://schemas.microsoft.com/office/drawing/2014/main" id="{FB48BB2F-377C-06C5-A49B-FBA5660ED88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59795" y="2786534"/>
            <a:ext cx="844758" cy="998350"/>
          </a:xfrm>
          <a:prstGeom prst="rect">
            <a:avLst/>
          </a:prstGeom>
        </p:spPr>
      </p:pic>
      <p:pic>
        <p:nvPicPr>
          <p:cNvPr id="16" name="Picture 15">
            <a:extLst>
              <a:ext uri="{FF2B5EF4-FFF2-40B4-BE49-F238E27FC236}">
                <a16:creationId xmlns:a16="http://schemas.microsoft.com/office/drawing/2014/main" id="{40C75F1A-FB12-5697-9DC2-29290A1DCA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03547" y="2786534"/>
            <a:ext cx="930665" cy="998350"/>
          </a:xfrm>
          <a:prstGeom prst="rect">
            <a:avLst/>
          </a:prstGeom>
        </p:spPr>
      </p:pic>
      <p:pic>
        <p:nvPicPr>
          <p:cNvPr id="17" name="Picture 16">
            <a:extLst>
              <a:ext uri="{FF2B5EF4-FFF2-40B4-BE49-F238E27FC236}">
                <a16:creationId xmlns:a16="http://schemas.microsoft.com/office/drawing/2014/main" id="{A6787666-2D37-349F-218A-9562DF28EF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3206" y="2784144"/>
            <a:ext cx="981984" cy="998350"/>
          </a:xfrm>
          <a:prstGeom prst="rect">
            <a:avLst/>
          </a:prstGeom>
        </p:spPr>
      </p:pic>
      <p:pic>
        <p:nvPicPr>
          <p:cNvPr id="18" name="Picture 17">
            <a:extLst>
              <a:ext uri="{FF2B5EF4-FFF2-40B4-BE49-F238E27FC236}">
                <a16:creationId xmlns:a16="http://schemas.microsoft.com/office/drawing/2014/main" id="{E5943EC7-4B74-6B56-DDA2-24903F9B62C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14184" y="2712833"/>
            <a:ext cx="981984" cy="1069661"/>
          </a:xfrm>
          <a:prstGeom prst="rect">
            <a:avLst/>
          </a:prstGeom>
        </p:spPr>
      </p:pic>
      <p:pic>
        <p:nvPicPr>
          <p:cNvPr id="19" name="Picture 18">
            <a:extLst>
              <a:ext uri="{FF2B5EF4-FFF2-40B4-BE49-F238E27FC236}">
                <a16:creationId xmlns:a16="http://schemas.microsoft.com/office/drawing/2014/main" id="{85B564A6-8557-4F73-4687-EADB8E68225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33837" y="2712833"/>
            <a:ext cx="1126964" cy="1069661"/>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descr="A hand holding a cell phone">
            <a:extLst>
              <a:ext uri="{FF2B5EF4-FFF2-40B4-BE49-F238E27FC236}">
                <a16:creationId xmlns:a16="http://schemas.microsoft.com/office/drawing/2014/main" id="{1BEEDA98-E7FF-524B-0863-2BE0A86AB532}"/>
              </a:ext>
            </a:extLst>
          </p:cNvPr>
          <p:cNvPicPr>
            <a:picLocks noChangeAspect="1"/>
          </p:cNvPicPr>
          <p:nvPr/>
        </p:nvPicPr>
        <p:blipFill>
          <a:blip r:embed="rId2"/>
          <a:stretch>
            <a:fillRect/>
          </a:stretch>
        </p:blipFill>
        <p:spPr>
          <a:xfrm>
            <a:off x="446873" y="1535993"/>
            <a:ext cx="11406266" cy="4592981"/>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solidFill>
                  <a:schemeClr val="bg1"/>
                </a:solidFill>
              </a:rPr>
              <a:t>What are some things you already use your device for?</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1597-BBEB-B746-1BB1-9D337B8EF264}"/>
            </a:ext>
          </a:extLst>
        </p:cNvPr>
        <p:cNvGrpSpPr/>
        <p:nvPr/>
      </p:nvGrpSpPr>
      <p:grpSpPr>
        <a:xfrm>
          <a:off x="0" y="0"/>
          <a:ext cx="0" cy="0"/>
          <a:chOff x="0" y="0"/>
          <a:chExt cx="0" cy="0"/>
        </a:xfrm>
      </p:grpSpPr>
      <p:pic>
        <p:nvPicPr>
          <p:cNvPr id="4" name="Picture 3" descr="A person wearing a headphones and holding a tablet">
            <a:extLst>
              <a:ext uri="{FF2B5EF4-FFF2-40B4-BE49-F238E27FC236}">
                <a16:creationId xmlns:a16="http://schemas.microsoft.com/office/drawing/2014/main" id="{882AE565-1003-BCBB-E1D2-E13F07246C21}"/>
              </a:ext>
            </a:extLst>
          </p:cNvPr>
          <p:cNvPicPr>
            <a:picLocks noChangeAspect="1"/>
          </p:cNvPicPr>
          <p:nvPr/>
        </p:nvPicPr>
        <p:blipFill>
          <a:blip r:embed="rId2"/>
          <a:stretch>
            <a:fillRect/>
          </a:stretch>
        </p:blipFill>
        <p:spPr>
          <a:xfrm>
            <a:off x="446871" y="1535992"/>
            <a:ext cx="11424285" cy="4600237"/>
          </a:xfrm>
          <a:prstGeom prst="rect">
            <a:avLst/>
          </a:prstGeom>
        </p:spPr>
      </p:pic>
      <p:sp>
        <p:nvSpPr>
          <p:cNvPr id="5" name="Title 1">
            <a:extLst>
              <a:ext uri="{FF2B5EF4-FFF2-40B4-BE49-F238E27FC236}">
                <a16:creationId xmlns:a16="http://schemas.microsoft.com/office/drawing/2014/main" id="{B177FCAD-3235-0B01-23EE-CC80241F22F3}"/>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What’s something new or fun you’d like to try today?</a:t>
            </a:r>
          </a:p>
        </p:txBody>
      </p:sp>
    </p:spTree>
    <p:extLst>
      <p:ext uri="{BB962C8B-B14F-4D97-AF65-F5344CB8AC3E}">
        <p14:creationId xmlns:p14="http://schemas.microsoft.com/office/powerpoint/2010/main" val="375495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is an app?</a:t>
            </a:r>
          </a:p>
        </p:txBody>
      </p:sp>
      <p:pic>
        <p:nvPicPr>
          <p:cNvPr id="6" name="Picture 5" descr="A cell phone home screen with apps&#10;">
            <a:extLst>
              <a:ext uri="{FF2B5EF4-FFF2-40B4-BE49-F238E27FC236}">
                <a16:creationId xmlns:a16="http://schemas.microsoft.com/office/drawing/2014/main" id="{4C13E537-22E4-C2F7-B829-4227BA001456}"/>
              </a:ext>
            </a:extLst>
          </p:cNvPr>
          <p:cNvPicPr>
            <a:picLocks noChangeAspect="1"/>
          </p:cNvPicPr>
          <p:nvPr/>
        </p:nvPicPr>
        <p:blipFill>
          <a:blip r:embed="rId2"/>
          <a:stretch>
            <a:fillRect/>
          </a:stretch>
        </p:blipFill>
        <p:spPr>
          <a:xfrm>
            <a:off x="888664" y="2331261"/>
            <a:ext cx="4203700" cy="3111500"/>
          </a:xfrm>
          <a:prstGeom prst="rect">
            <a:avLst/>
          </a:prstGeom>
        </p:spPr>
      </p:pic>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5814646" y="2528367"/>
            <a:ext cx="5539154" cy="427969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An application, a small program or tool on your device that helps you do something.</a:t>
            </a:r>
          </a:p>
          <a:p>
            <a:pPr>
              <a:lnSpc>
                <a:spcPct val="120000"/>
              </a:lnSpc>
            </a:pPr>
            <a:r>
              <a:rPr lang="en-AU" sz="2000" dirty="0"/>
              <a:t>Some apps help with tasks (e.g. calculator) and others are for fun (e.g. games, videos).</a:t>
            </a:r>
          </a:p>
          <a:p>
            <a:pPr>
              <a:lnSpc>
                <a:spcPct val="120000"/>
              </a:lnSpc>
            </a:pPr>
            <a:r>
              <a:rPr lang="en-AU" sz="2000" dirty="0"/>
              <a:t>Every app has its own icon (a little picture or logo) that you tap to open.</a:t>
            </a:r>
          </a:p>
          <a:p>
            <a:pPr>
              <a:lnSpc>
                <a:spcPct val="120000"/>
              </a:lnSpc>
            </a:pPr>
            <a:r>
              <a:rPr lang="en-AU" sz="2000" dirty="0"/>
              <a:t>Some apps are already installed; others can be downloaded from the App Store (Apple) or Google Play Store (Android).</a:t>
            </a:r>
          </a:p>
          <a:p>
            <a:pPr>
              <a:lnSpc>
                <a:spcPct val="120000"/>
              </a:lnSpc>
            </a:pPr>
            <a:endParaRPr lang="en-AU" sz="2000" dirty="0"/>
          </a:p>
        </p:txBody>
      </p:sp>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905C-C8D3-D7BB-183C-6736AAE1ECAE}"/>
              </a:ext>
            </a:extLst>
          </p:cNvPr>
          <p:cNvSpPr>
            <a:spLocks noGrp="1"/>
          </p:cNvSpPr>
          <p:nvPr>
            <p:ph type="title"/>
          </p:nvPr>
        </p:nvSpPr>
        <p:spPr/>
        <p:txBody>
          <a:bodyPr/>
          <a:lstStyle/>
          <a:p>
            <a:r>
              <a:rPr lang="en-AU" dirty="0"/>
              <a:t>Clock</a:t>
            </a:r>
          </a:p>
        </p:txBody>
      </p:sp>
      <p:pic>
        <p:nvPicPr>
          <p:cNvPr id="23" name="Picture 22" descr="Clock app">
            <a:extLst>
              <a:ext uri="{FF2B5EF4-FFF2-40B4-BE49-F238E27FC236}">
                <a16:creationId xmlns:a16="http://schemas.microsoft.com/office/drawing/2014/main" id="{D8008070-068D-AD39-38C3-6F2F0750B1CA}"/>
              </a:ext>
            </a:extLst>
          </p:cNvPr>
          <p:cNvPicPr>
            <a:picLocks noChangeAspect="1"/>
          </p:cNvPicPr>
          <p:nvPr/>
        </p:nvPicPr>
        <p:blipFill>
          <a:blip r:embed="rId2"/>
          <a:srcRect l="8510" t="20970" r="77112" b="72398"/>
          <a:stretch>
            <a:fillRect/>
          </a:stretch>
        </p:blipFill>
        <p:spPr>
          <a:xfrm>
            <a:off x="838200" y="2349000"/>
            <a:ext cx="2160000" cy="2160000"/>
          </a:xfrm>
          <a:custGeom>
            <a:avLst/>
            <a:gdLst>
              <a:gd name="connsiteX0" fmla="*/ 266122 w 1596699"/>
              <a:gd name="connsiteY0" fmla="*/ 0 h 1596699"/>
              <a:gd name="connsiteX1" fmla="*/ 1330577 w 1596699"/>
              <a:gd name="connsiteY1" fmla="*/ 0 h 1596699"/>
              <a:gd name="connsiteX2" fmla="*/ 1596699 w 1596699"/>
              <a:gd name="connsiteY2" fmla="*/ 266123 h 1596699"/>
              <a:gd name="connsiteX3" fmla="*/ 1596699 w 1596699"/>
              <a:gd name="connsiteY3" fmla="*/ 1330578 h 1596699"/>
              <a:gd name="connsiteX4" fmla="*/ 1330577 w 1596699"/>
              <a:gd name="connsiteY4" fmla="*/ 1596699 h 1596699"/>
              <a:gd name="connsiteX5" fmla="*/ 266122 w 1596699"/>
              <a:gd name="connsiteY5" fmla="*/ 1596699 h 1596699"/>
              <a:gd name="connsiteX6" fmla="*/ 0 w 1596699"/>
              <a:gd name="connsiteY6" fmla="*/ 1330578 h 1596699"/>
              <a:gd name="connsiteX7" fmla="*/ 0 w 1596699"/>
              <a:gd name="connsiteY7" fmla="*/ 266123 h 1596699"/>
              <a:gd name="connsiteX8" fmla="*/ 266122 w 1596699"/>
              <a:gd name="connsiteY8" fmla="*/ 0 h 159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699" h="1596699">
                <a:moveTo>
                  <a:pt x="266122" y="0"/>
                </a:moveTo>
                <a:lnTo>
                  <a:pt x="1330577" y="0"/>
                </a:lnTo>
                <a:cubicBezTo>
                  <a:pt x="1477552" y="0"/>
                  <a:pt x="1596699" y="119148"/>
                  <a:pt x="1596699" y="266123"/>
                </a:cubicBezTo>
                <a:lnTo>
                  <a:pt x="1596699" y="1330578"/>
                </a:lnTo>
                <a:cubicBezTo>
                  <a:pt x="1596699" y="1477553"/>
                  <a:pt x="1477552" y="1596699"/>
                  <a:pt x="1330577" y="1596699"/>
                </a:cubicBezTo>
                <a:lnTo>
                  <a:pt x="266122" y="1596699"/>
                </a:lnTo>
                <a:cubicBezTo>
                  <a:pt x="119147" y="1596699"/>
                  <a:pt x="0" y="1477553"/>
                  <a:pt x="0" y="1330578"/>
                </a:cubicBezTo>
                <a:lnTo>
                  <a:pt x="0" y="266123"/>
                </a:lnTo>
                <a:cubicBezTo>
                  <a:pt x="0" y="119148"/>
                  <a:pt x="119147" y="0"/>
                  <a:pt x="266122" y="0"/>
                </a:cubicBezTo>
                <a:close/>
              </a:path>
            </a:pathLst>
          </a:custGeom>
        </p:spPr>
      </p:pic>
      <p:pic>
        <p:nvPicPr>
          <p:cNvPr id="4" name="Picture 3" descr="Screenshot of navigation bar on smartphone alarm app. Different tabs include, world clock, alarm, stopwatch and timers.">
            <a:extLst>
              <a:ext uri="{FF2B5EF4-FFF2-40B4-BE49-F238E27FC236}">
                <a16:creationId xmlns:a16="http://schemas.microsoft.com/office/drawing/2014/main" id="{092F6ADA-0C3B-2166-486D-05D344A4C6BB}"/>
              </a:ext>
            </a:extLst>
          </p:cNvPr>
          <p:cNvPicPr>
            <a:picLocks noChangeAspect="1"/>
          </p:cNvPicPr>
          <p:nvPr/>
        </p:nvPicPr>
        <p:blipFill>
          <a:blip r:embed="rId3"/>
          <a:srcRect t="89320" b="3320"/>
          <a:stretch>
            <a:fillRect/>
          </a:stretch>
        </p:blipFill>
        <p:spPr>
          <a:xfrm>
            <a:off x="3453651" y="2811989"/>
            <a:ext cx="8237033" cy="1234022"/>
          </a:xfrm>
          <a:prstGeom prst="rect">
            <a:avLst/>
          </a:prstGeom>
        </p:spPr>
      </p:pic>
      <p:sp>
        <p:nvSpPr>
          <p:cNvPr id="13" name="Rounded Rectangle 12">
            <a:extLst>
              <a:ext uri="{FF2B5EF4-FFF2-40B4-BE49-F238E27FC236}">
                <a16:creationId xmlns:a16="http://schemas.microsoft.com/office/drawing/2014/main" id="{3DDBA92E-FCC2-7459-91A2-A2610ED8D165}"/>
              </a:ext>
              <a:ext uri="{C183D7F6-B498-43B3-948B-1728B52AA6E4}">
                <adec:decorative xmlns:adec="http://schemas.microsoft.com/office/drawing/2017/decorative" val="1"/>
              </a:ext>
            </a:extLst>
          </p:cNvPr>
          <p:cNvSpPr/>
          <p:nvPr/>
        </p:nvSpPr>
        <p:spPr>
          <a:xfrm>
            <a:off x="13337362" y="11730781"/>
            <a:ext cx="869795" cy="8697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639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7736-D8BF-CDE8-E582-0ECE2728D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AC306-2507-FA97-BE51-5EDA1C522E09}"/>
              </a:ext>
            </a:extLst>
          </p:cNvPr>
          <p:cNvSpPr>
            <a:spLocks noGrp="1"/>
          </p:cNvSpPr>
          <p:nvPr>
            <p:ph type="title"/>
          </p:nvPr>
        </p:nvSpPr>
        <p:spPr/>
        <p:txBody>
          <a:bodyPr/>
          <a:lstStyle/>
          <a:p>
            <a:r>
              <a:rPr lang="en-AU" dirty="0"/>
              <a:t>Calendar</a:t>
            </a:r>
          </a:p>
        </p:txBody>
      </p:sp>
      <p:pic>
        <p:nvPicPr>
          <p:cNvPr id="7" name="Picture 6" descr="Calendar app">
            <a:extLst>
              <a:ext uri="{FF2B5EF4-FFF2-40B4-BE49-F238E27FC236}">
                <a16:creationId xmlns:a16="http://schemas.microsoft.com/office/drawing/2014/main" id="{3F27A5A6-14E4-13F4-5D6D-F123E75D5704}"/>
              </a:ext>
            </a:extLst>
          </p:cNvPr>
          <p:cNvPicPr>
            <a:picLocks noChangeAspect="1"/>
          </p:cNvPicPr>
          <p:nvPr/>
        </p:nvPicPr>
        <p:blipFill>
          <a:blip r:embed="rId2"/>
          <a:srcRect l="8176" t="1012" r="77051" b="78229"/>
          <a:stretch>
            <a:fillRect/>
          </a:stretch>
        </p:blipFill>
        <p:spPr>
          <a:xfrm>
            <a:off x="838199" y="2353997"/>
            <a:ext cx="2150005" cy="2150005"/>
          </a:xfrm>
          <a:custGeom>
            <a:avLst/>
            <a:gdLst>
              <a:gd name="connsiteX0" fmla="*/ 304524 w 1148193"/>
              <a:gd name="connsiteY0" fmla="*/ 0 h 1148193"/>
              <a:gd name="connsiteX1" fmla="*/ 843669 w 1148193"/>
              <a:gd name="connsiteY1" fmla="*/ 0 h 1148193"/>
              <a:gd name="connsiteX2" fmla="*/ 1148193 w 1148193"/>
              <a:gd name="connsiteY2" fmla="*/ 304524 h 1148193"/>
              <a:gd name="connsiteX3" fmla="*/ 1148193 w 1148193"/>
              <a:gd name="connsiteY3" fmla="*/ 843669 h 1148193"/>
              <a:gd name="connsiteX4" fmla="*/ 843669 w 1148193"/>
              <a:gd name="connsiteY4" fmla="*/ 1148193 h 1148193"/>
              <a:gd name="connsiteX5" fmla="*/ 304524 w 1148193"/>
              <a:gd name="connsiteY5" fmla="*/ 1148193 h 1148193"/>
              <a:gd name="connsiteX6" fmla="*/ 0 w 1148193"/>
              <a:gd name="connsiteY6" fmla="*/ 843669 h 1148193"/>
              <a:gd name="connsiteX7" fmla="*/ 0 w 1148193"/>
              <a:gd name="connsiteY7" fmla="*/ 304524 h 1148193"/>
              <a:gd name="connsiteX8" fmla="*/ 304524 w 1148193"/>
              <a:gd name="connsiteY8" fmla="*/ 0 h 114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193" h="1148193">
                <a:moveTo>
                  <a:pt x="304524" y="0"/>
                </a:moveTo>
                <a:lnTo>
                  <a:pt x="843669" y="0"/>
                </a:lnTo>
                <a:cubicBezTo>
                  <a:pt x="1011853" y="0"/>
                  <a:pt x="1148193" y="136340"/>
                  <a:pt x="1148193" y="304524"/>
                </a:cubicBezTo>
                <a:lnTo>
                  <a:pt x="1148193" y="843669"/>
                </a:lnTo>
                <a:cubicBezTo>
                  <a:pt x="1148193" y="1011853"/>
                  <a:pt x="1011853" y="1148193"/>
                  <a:pt x="843669" y="1148193"/>
                </a:cubicBezTo>
                <a:lnTo>
                  <a:pt x="304524" y="1148193"/>
                </a:lnTo>
                <a:cubicBezTo>
                  <a:pt x="136340" y="1148193"/>
                  <a:pt x="0" y="1011853"/>
                  <a:pt x="0" y="843669"/>
                </a:cubicBezTo>
                <a:lnTo>
                  <a:pt x="0" y="304524"/>
                </a:lnTo>
                <a:cubicBezTo>
                  <a:pt x="0" y="136340"/>
                  <a:pt x="136340" y="0"/>
                  <a:pt x="304524" y="0"/>
                </a:cubicBezTo>
                <a:close/>
              </a:path>
            </a:pathLst>
          </a:custGeom>
        </p:spPr>
      </p:pic>
      <p:pic>
        <p:nvPicPr>
          <p:cNvPr id="6" name="Picture 5" descr="Calendar screenshot showing December 2025 with highlighted events on multiple dates using purple and green dots and bars. A specific event, &quot;Friends Christmas Party,&quot; is noted on December 20 from 7:00 PM to 11:00 PM with a purple bar and a Christmas tree emoji.">
            <a:extLst>
              <a:ext uri="{FF2B5EF4-FFF2-40B4-BE49-F238E27FC236}">
                <a16:creationId xmlns:a16="http://schemas.microsoft.com/office/drawing/2014/main" id="{419FD344-A90D-4BB4-7373-DB5A617FF78E}"/>
              </a:ext>
            </a:extLst>
          </p:cNvPr>
          <p:cNvPicPr>
            <a:picLocks noChangeAspect="1"/>
          </p:cNvPicPr>
          <p:nvPr/>
        </p:nvPicPr>
        <p:blipFill>
          <a:blip r:embed="rId3"/>
          <a:stretch>
            <a:fillRect/>
          </a:stretch>
        </p:blipFill>
        <p:spPr>
          <a:xfrm>
            <a:off x="6740548" y="1239358"/>
            <a:ext cx="4293555" cy="5000044"/>
          </a:xfrm>
          <a:prstGeom prst="rect">
            <a:avLst/>
          </a:prstGeom>
        </p:spPr>
      </p:pic>
    </p:spTree>
    <p:extLst>
      <p:ext uri="{BB962C8B-B14F-4D97-AF65-F5344CB8AC3E}">
        <p14:creationId xmlns:p14="http://schemas.microsoft.com/office/powerpoint/2010/main" val="370002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2AEF5-5A05-D152-5536-3C43D514D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E7D96-4272-55F4-AFCE-FB0BBDEFFA15}"/>
              </a:ext>
            </a:extLst>
          </p:cNvPr>
          <p:cNvSpPr>
            <a:spLocks noGrp="1"/>
          </p:cNvSpPr>
          <p:nvPr>
            <p:ph type="title"/>
          </p:nvPr>
        </p:nvSpPr>
        <p:spPr/>
        <p:txBody>
          <a:bodyPr/>
          <a:lstStyle/>
          <a:p>
            <a:r>
              <a:rPr lang="en-AU" dirty="0"/>
              <a:t>Calculator, Notes, Weather</a:t>
            </a:r>
          </a:p>
        </p:txBody>
      </p:sp>
      <p:pic>
        <p:nvPicPr>
          <p:cNvPr id="28" name="Picture 27" descr="calculator app">
            <a:extLst>
              <a:ext uri="{FF2B5EF4-FFF2-40B4-BE49-F238E27FC236}">
                <a16:creationId xmlns:a16="http://schemas.microsoft.com/office/drawing/2014/main" id="{93C181D1-6AC4-3383-2E35-805B8166EA5E}"/>
              </a:ext>
            </a:extLst>
          </p:cNvPr>
          <p:cNvPicPr>
            <a:picLocks noChangeAspect="1"/>
          </p:cNvPicPr>
          <p:nvPr/>
        </p:nvPicPr>
        <p:blipFill>
          <a:blip r:embed="rId2"/>
          <a:srcRect l="31062" t="70986" r="54165" b="8135"/>
          <a:stretch>
            <a:fillRect/>
          </a:stretch>
        </p:blipFill>
        <p:spPr>
          <a:xfrm>
            <a:off x="1081296" y="2851609"/>
            <a:ext cx="2160000" cy="2172390"/>
          </a:xfrm>
          <a:custGeom>
            <a:avLst/>
            <a:gdLst>
              <a:gd name="connsiteX0" fmla="*/ 304524 w 1148193"/>
              <a:gd name="connsiteY0" fmla="*/ 0 h 1154779"/>
              <a:gd name="connsiteX1" fmla="*/ 843669 w 1148193"/>
              <a:gd name="connsiteY1" fmla="*/ 0 h 1154779"/>
              <a:gd name="connsiteX2" fmla="*/ 1148193 w 1148193"/>
              <a:gd name="connsiteY2" fmla="*/ 304524 h 1154779"/>
              <a:gd name="connsiteX3" fmla="*/ 1148193 w 1148193"/>
              <a:gd name="connsiteY3" fmla="*/ 850255 h 1154779"/>
              <a:gd name="connsiteX4" fmla="*/ 843669 w 1148193"/>
              <a:gd name="connsiteY4" fmla="*/ 1154779 h 1154779"/>
              <a:gd name="connsiteX5" fmla="*/ 304524 w 1148193"/>
              <a:gd name="connsiteY5" fmla="*/ 1154779 h 1154779"/>
              <a:gd name="connsiteX6" fmla="*/ 0 w 1148193"/>
              <a:gd name="connsiteY6" fmla="*/ 850255 h 1154779"/>
              <a:gd name="connsiteX7" fmla="*/ 0 w 1148193"/>
              <a:gd name="connsiteY7" fmla="*/ 304524 h 1154779"/>
              <a:gd name="connsiteX8" fmla="*/ 304524 w 1148193"/>
              <a:gd name="connsiteY8" fmla="*/ 0 h 11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193" h="1154779">
                <a:moveTo>
                  <a:pt x="304524" y="0"/>
                </a:moveTo>
                <a:lnTo>
                  <a:pt x="843669" y="0"/>
                </a:lnTo>
                <a:cubicBezTo>
                  <a:pt x="1011853" y="0"/>
                  <a:pt x="1148193" y="136340"/>
                  <a:pt x="1148193" y="304524"/>
                </a:cubicBezTo>
                <a:lnTo>
                  <a:pt x="1148193" y="850255"/>
                </a:lnTo>
                <a:cubicBezTo>
                  <a:pt x="1148193" y="1018439"/>
                  <a:pt x="1011853" y="1154779"/>
                  <a:pt x="843669" y="1154779"/>
                </a:cubicBezTo>
                <a:lnTo>
                  <a:pt x="304524" y="1154779"/>
                </a:lnTo>
                <a:cubicBezTo>
                  <a:pt x="136340" y="1154779"/>
                  <a:pt x="0" y="1018439"/>
                  <a:pt x="0" y="850255"/>
                </a:cubicBezTo>
                <a:lnTo>
                  <a:pt x="0" y="304524"/>
                </a:lnTo>
                <a:cubicBezTo>
                  <a:pt x="0" y="136340"/>
                  <a:pt x="136340" y="0"/>
                  <a:pt x="304524" y="0"/>
                </a:cubicBezTo>
                <a:close/>
              </a:path>
            </a:pathLst>
          </a:custGeom>
        </p:spPr>
      </p:pic>
      <p:pic>
        <p:nvPicPr>
          <p:cNvPr id="19" name="Picture 18" descr="Notes app - notepad with 3 blank lines and yellow top bar">
            <a:extLst>
              <a:ext uri="{FF2B5EF4-FFF2-40B4-BE49-F238E27FC236}">
                <a16:creationId xmlns:a16="http://schemas.microsoft.com/office/drawing/2014/main" id="{C4B923E9-FB92-8B88-8536-FC014314CCFC}"/>
              </a:ext>
            </a:extLst>
          </p:cNvPr>
          <p:cNvPicPr>
            <a:picLocks noChangeAspect="1"/>
          </p:cNvPicPr>
          <p:nvPr/>
        </p:nvPicPr>
        <p:blipFill>
          <a:blip r:embed="rId2"/>
          <a:srcRect l="54212" t="36550" r="31015" b="42691"/>
          <a:stretch>
            <a:fillRect/>
          </a:stretch>
        </p:blipFill>
        <p:spPr>
          <a:xfrm>
            <a:off x="4824070" y="2851609"/>
            <a:ext cx="2160000" cy="2160000"/>
          </a:xfrm>
          <a:custGeom>
            <a:avLst/>
            <a:gdLst>
              <a:gd name="connsiteX0" fmla="*/ 304524 w 1148193"/>
              <a:gd name="connsiteY0" fmla="*/ 0 h 1148193"/>
              <a:gd name="connsiteX1" fmla="*/ 843669 w 1148193"/>
              <a:gd name="connsiteY1" fmla="*/ 0 h 1148193"/>
              <a:gd name="connsiteX2" fmla="*/ 1148193 w 1148193"/>
              <a:gd name="connsiteY2" fmla="*/ 304524 h 1148193"/>
              <a:gd name="connsiteX3" fmla="*/ 1148193 w 1148193"/>
              <a:gd name="connsiteY3" fmla="*/ 843669 h 1148193"/>
              <a:gd name="connsiteX4" fmla="*/ 843669 w 1148193"/>
              <a:gd name="connsiteY4" fmla="*/ 1148193 h 1148193"/>
              <a:gd name="connsiteX5" fmla="*/ 304524 w 1148193"/>
              <a:gd name="connsiteY5" fmla="*/ 1148193 h 1148193"/>
              <a:gd name="connsiteX6" fmla="*/ 0 w 1148193"/>
              <a:gd name="connsiteY6" fmla="*/ 843669 h 1148193"/>
              <a:gd name="connsiteX7" fmla="*/ 0 w 1148193"/>
              <a:gd name="connsiteY7" fmla="*/ 304524 h 1148193"/>
              <a:gd name="connsiteX8" fmla="*/ 304524 w 1148193"/>
              <a:gd name="connsiteY8" fmla="*/ 0 h 114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193" h="1148193">
                <a:moveTo>
                  <a:pt x="304524" y="0"/>
                </a:moveTo>
                <a:lnTo>
                  <a:pt x="843669" y="0"/>
                </a:lnTo>
                <a:cubicBezTo>
                  <a:pt x="1011853" y="0"/>
                  <a:pt x="1148193" y="136340"/>
                  <a:pt x="1148193" y="304524"/>
                </a:cubicBezTo>
                <a:lnTo>
                  <a:pt x="1148193" y="843669"/>
                </a:lnTo>
                <a:cubicBezTo>
                  <a:pt x="1148193" y="1011853"/>
                  <a:pt x="1011853" y="1148193"/>
                  <a:pt x="843669" y="1148193"/>
                </a:cubicBezTo>
                <a:lnTo>
                  <a:pt x="304524" y="1148193"/>
                </a:lnTo>
                <a:cubicBezTo>
                  <a:pt x="136340" y="1148193"/>
                  <a:pt x="0" y="1011853"/>
                  <a:pt x="0" y="843669"/>
                </a:cubicBezTo>
                <a:lnTo>
                  <a:pt x="0" y="304524"/>
                </a:lnTo>
                <a:cubicBezTo>
                  <a:pt x="0" y="136340"/>
                  <a:pt x="136340" y="0"/>
                  <a:pt x="304524" y="0"/>
                </a:cubicBezTo>
                <a:close/>
              </a:path>
            </a:pathLst>
          </a:custGeom>
        </p:spPr>
      </p:pic>
      <p:pic>
        <p:nvPicPr>
          <p:cNvPr id="18" name="Picture 17" descr="Weather app - blue background, a cloud with a sun peaking out from behind it">
            <a:extLst>
              <a:ext uri="{FF2B5EF4-FFF2-40B4-BE49-F238E27FC236}">
                <a16:creationId xmlns:a16="http://schemas.microsoft.com/office/drawing/2014/main" id="{F1540307-203D-0EA0-86F7-F435B7F2ECA2}"/>
              </a:ext>
            </a:extLst>
          </p:cNvPr>
          <p:cNvPicPr>
            <a:picLocks noChangeAspect="1"/>
          </p:cNvPicPr>
          <p:nvPr/>
        </p:nvPicPr>
        <p:blipFill>
          <a:blip r:embed="rId2"/>
          <a:srcRect l="31135" t="35745" r="54092" b="43496"/>
          <a:stretch>
            <a:fillRect/>
          </a:stretch>
        </p:blipFill>
        <p:spPr>
          <a:xfrm>
            <a:off x="8950704" y="2851609"/>
            <a:ext cx="2160000" cy="2160000"/>
          </a:xfrm>
          <a:custGeom>
            <a:avLst/>
            <a:gdLst>
              <a:gd name="connsiteX0" fmla="*/ 304524 w 1148193"/>
              <a:gd name="connsiteY0" fmla="*/ 0 h 1148193"/>
              <a:gd name="connsiteX1" fmla="*/ 843669 w 1148193"/>
              <a:gd name="connsiteY1" fmla="*/ 0 h 1148193"/>
              <a:gd name="connsiteX2" fmla="*/ 1148193 w 1148193"/>
              <a:gd name="connsiteY2" fmla="*/ 304524 h 1148193"/>
              <a:gd name="connsiteX3" fmla="*/ 1148193 w 1148193"/>
              <a:gd name="connsiteY3" fmla="*/ 843669 h 1148193"/>
              <a:gd name="connsiteX4" fmla="*/ 843669 w 1148193"/>
              <a:gd name="connsiteY4" fmla="*/ 1148193 h 1148193"/>
              <a:gd name="connsiteX5" fmla="*/ 304524 w 1148193"/>
              <a:gd name="connsiteY5" fmla="*/ 1148193 h 1148193"/>
              <a:gd name="connsiteX6" fmla="*/ 0 w 1148193"/>
              <a:gd name="connsiteY6" fmla="*/ 843669 h 1148193"/>
              <a:gd name="connsiteX7" fmla="*/ 0 w 1148193"/>
              <a:gd name="connsiteY7" fmla="*/ 304524 h 1148193"/>
              <a:gd name="connsiteX8" fmla="*/ 304524 w 1148193"/>
              <a:gd name="connsiteY8" fmla="*/ 0 h 114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193" h="1148193">
                <a:moveTo>
                  <a:pt x="304524" y="0"/>
                </a:moveTo>
                <a:lnTo>
                  <a:pt x="843669" y="0"/>
                </a:lnTo>
                <a:cubicBezTo>
                  <a:pt x="1011853" y="0"/>
                  <a:pt x="1148193" y="136340"/>
                  <a:pt x="1148193" y="304524"/>
                </a:cubicBezTo>
                <a:lnTo>
                  <a:pt x="1148193" y="843669"/>
                </a:lnTo>
                <a:cubicBezTo>
                  <a:pt x="1148193" y="1011853"/>
                  <a:pt x="1011853" y="1148193"/>
                  <a:pt x="843669" y="1148193"/>
                </a:cubicBezTo>
                <a:lnTo>
                  <a:pt x="304524" y="1148193"/>
                </a:lnTo>
                <a:cubicBezTo>
                  <a:pt x="136340" y="1148193"/>
                  <a:pt x="0" y="1011853"/>
                  <a:pt x="0" y="843669"/>
                </a:cubicBezTo>
                <a:lnTo>
                  <a:pt x="0" y="304524"/>
                </a:lnTo>
                <a:cubicBezTo>
                  <a:pt x="0" y="136340"/>
                  <a:pt x="136340" y="0"/>
                  <a:pt x="304524" y="0"/>
                </a:cubicBezTo>
                <a:close/>
              </a:path>
            </a:pathLst>
          </a:custGeom>
        </p:spPr>
      </p:pic>
    </p:spTree>
    <p:extLst>
      <p:ext uri="{BB962C8B-B14F-4D97-AF65-F5344CB8AC3E}">
        <p14:creationId xmlns:p14="http://schemas.microsoft.com/office/powerpoint/2010/main" val="1597872439"/>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AATUC-1823800632-106893</_dlc_DocId>
    <_dlc_DocIdUrl xmlns="2a7a03ce-2042-4c5f-90e9-1f29c56988a9">
      <Url>https://teamtelstra.sharepoint.com/sites/DigitalSystems/_layouts/15/DocIdRedir.aspx?ID=AATUC-1823800632-106893</Url>
      <Description>AATUC-1823800632-106893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3874E4-5087-4DC4-9EC0-04FCA13D20AA}">
  <ds:schemaRefs>
    <ds:schemaRef ds:uri="http://www.w3.org/XML/1998/namespace"/>
    <ds:schemaRef ds:uri="http://schemas.microsoft.com/office/2006/documentManagement/types"/>
    <ds:schemaRef ds:uri="f6374f94-ea7c-428a-97f4-b9a8f1ddd6c6"/>
    <ds:schemaRef ds:uri="http://schemas.microsoft.com/office/2006/metadata/properties"/>
    <ds:schemaRef ds:uri="c7b56d83-7d92-4d5e-8552-dd44030ff6cf"/>
    <ds:schemaRef ds:uri="http://purl.org/dc/terms/"/>
    <ds:schemaRef ds:uri="http://purl.org/dc/elements/1.1/"/>
    <ds:schemaRef ds:uri="http://schemas.microsoft.com/office/infopath/2007/PartnerControls"/>
    <ds:schemaRef ds:uri="http://schemas.openxmlformats.org/package/2006/metadata/core-properties"/>
    <ds:schemaRef ds:uri="2a7a03ce-2042-4c5f-90e9-1f29c56988a9"/>
    <ds:schemaRef ds:uri="http://purl.org/dc/dcmitype/"/>
    <ds:schemaRef ds:uri="9c7b2f30-2231-41e0-b86a-1257079ed7b5"/>
    <ds:schemaRef ds:uri="f6156fdc-1b67-4e65-a7eb-2d097edf2cd6"/>
  </ds:schemaRefs>
</ds:datastoreItem>
</file>

<file path=customXml/itemProps2.xml><?xml version="1.0" encoding="utf-8"?>
<ds:datastoreItem xmlns:ds="http://schemas.openxmlformats.org/officeDocument/2006/customXml" ds:itemID="{01AAC7E2-F63E-4E5E-A11D-26AED2E81218}"/>
</file>

<file path=customXml/itemProps3.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4.xml><?xml version="1.0" encoding="utf-8"?>
<ds:datastoreItem xmlns:ds="http://schemas.openxmlformats.org/officeDocument/2006/customXml" ds:itemID="{671FABD2-2845-4D7D-AE06-5D66E54DC2EA}"/>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20228</TotalTime>
  <Words>356</Words>
  <Application>Microsoft Office PowerPoint</Application>
  <PresentationFormat>Widescreen</PresentationFormat>
  <Paragraphs>41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Aptos</vt:lpstr>
      <vt:lpstr>Telstra Display</vt:lpstr>
      <vt:lpstr>Telstra Text</vt:lpstr>
      <vt:lpstr>Office Theme</vt:lpstr>
      <vt:lpstr>Use your device for everyday  tasks and entertainment</vt:lpstr>
      <vt:lpstr>Acknowledgement of Country</vt:lpstr>
      <vt:lpstr>Learning outcomes</vt:lpstr>
      <vt:lpstr>What are some things you already use your device for?</vt:lpstr>
      <vt:lpstr>What’s something new or fun you’d like to try today?</vt:lpstr>
      <vt:lpstr>What is an app?</vt:lpstr>
      <vt:lpstr>Clock</vt:lpstr>
      <vt:lpstr>Calendar</vt:lpstr>
      <vt:lpstr>Calculator, Notes, Weather</vt:lpstr>
      <vt:lpstr>Google Maps</vt:lpstr>
      <vt:lpstr>Entertainment on your device</vt:lpstr>
      <vt:lpstr>Let’s spend time on your questions from the start of the session.</vt:lpstr>
      <vt:lpstr>Learning outcomes</vt:lpstr>
      <vt:lpstr>What’s your key takeaway?</vt:lpstr>
      <vt:lpstr>What three things will you try in the next week?</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Module 8 Use your device for everyday tasks and entertainment</dc:title>
  <dc:creator>Telstra Limited and NSW Government</dc:creator>
  <cp:keywords>telstra, nsw, goverment, tech, savvy, seniors, module, 8, device, everyday, tasks, entertainment, learning, outcomes, app, alarm, event, calendar, reminder, download, music, calculator, weather</cp:keywords>
  <cp:lastModifiedBy>Cassandra Katsikaronis</cp:lastModifiedBy>
  <cp:revision>14</cp:revision>
  <dcterms:created xsi:type="dcterms:W3CDTF">2025-08-11T23:44:16Z</dcterms:created>
  <dcterms:modified xsi:type="dcterms:W3CDTF">2026-03-06T02:57:24Z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16926700.0000000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e551d465-b17e-488b-bd18-c951422449d1</vt:lpwstr>
  </property>
</Properties>
</file>