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1"/>
  </p:notesMasterIdLst>
  <p:sldIdLst>
    <p:sldId id="257" r:id="rId5"/>
    <p:sldId id="280" r:id="rId6"/>
    <p:sldId id="335" r:id="rId7"/>
    <p:sldId id="291" r:id="rId8"/>
    <p:sldId id="263" r:id="rId9"/>
    <p:sldId id="281" r:id="rId10"/>
    <p:sldId id="307" r:id="rId11"/>
    <p:sldId id="317" r:id="rId12"/>
    <p:sldId id="318" r:id="rId13"/>
    <p:sldId id="319" r:id="rId14"/>
    <p:sldId id="320" r:id="rId15"/>
    <p:sldId id="322" r:id="rId16"/>
    <p:sldId id="323" r:id="rId17"/>
    <p:sldId id="266" r:id="rId18"/>
    <p:sldId id="267" r:id="rId19"/>
    <p:sldId id="303" r:id="rId20"/>
    <p:sldId id="324" r:id="rId21"/>
    <p:sldId id="325" r:id="rId22"/>
    <p:sldId id="326" r:id="rId23"/>
    <p:sldId id="328" r:id="rId24"/>
    <p:sldId id="327" r:id="rId25"/>
    <p:sldId id="329" r:id="rId26"/>
    <p:sldId id="331" r:id="rId27"/>
    <p:sldId id="312" r:id="rId28"/>
    <p:sldId id="332" r:id="rId29"/>
    <p:sldId id="333" r:id="rId30"/>
    <p:sldId id="330" r:id="rId31"/>
    <p:sldId id="275" r:id="rId32"/>
    <p:sldId id="334" r:id="rId33"/>
    <p:sldId id="277" r:id="rId34"/>
    <p:sldId id="278" r:id="rId35"/>
    <p:sldId id="316" r:id="rId36"/>
    <p:sldId id="336" r:id="rId37"/>
    <p:sldId id="337" r:id="rId38"/>
    <p:sldId id="338" r:id="rId39"/>
    <p:sldId id="259" r:id="rId40"/>
  </p:sldIdLst>
  <p:sldSz cx="12192000" cy="6858000"/>
  <p:notesSz cx="6858000" cy="9144000"/>
  <p:embeddedFontLst>
    <p:embeddedFont>
      <p:font typeface="Telstra Display" panose="020B0604020202020204" charset="0"/>
      <p:regular r:id="rId42"/>
      <p:bold r:id="rId43"/>
      <p:italic r:id="rId44"/>
      <p:boldItalic r:id="rId45"/>
    </p:embeddedFont>
    <p:embeddedFont>
      <p:font typeface="Telstra Text" panose="020B05040400000000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9950"/>
    <p:restoredTop sz="94488"/>
  </p:normalViewPr>
  <p:slideViewPr>
    <p:cSldViewPr snapToGrid="0">
      <p:cViewPr varScale="1">
        <p:scale>
          <a:sx n="80" d="100"/>
          <a:sy n="80" d="100"/>
        </p:scale>
        <p:origin x="126" y="6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customXml" Target="../customXml/item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3-05T21:47:28.671" v="4"/>
      <pc:docMkLst>
        <pc:docMk/>
      </pc:docMkLst>
      <pc:sldChg chg="modSp mod">
        <pc:chgData name="Cassandra Katsikaronis" userId="dbddf097-a7de-4599-abd9-39b94b17111c" providerId="ADAL" clId="{F27A4484-A1C6-47E1-9AB7-01672727A6AD}" dt="2026-03-05T21:47:28.671" v="4"/>
        <pc:sldMkLst>
          <pc:docMk/>
          <pc:sldMk cId="3331918497" sldId="280"/>
        </pc:sldMkLst>
        <pc:spChg chg="ord">
          <ac:chgData name="Cassandra Katsikaronis" userId="dbddf097-a7de-4599-abd9-39b94b17111c" providerId="ADAL" clId="{F27A4484-A1C6-47E1-9AB7-01672727A6AD}" dt="2026-03-05T21:47:22.405" v="2"/>
          <ac:spMkLst>
            <pc:docMk/>
            <pc:sldMk cId="3331918497" sldId="280"/>
            <ac:spMk id="2" creationId="{801DBCE8-DB8B-067B-BD80-40E77CEE90C6}"/>
          </ac:spMkLst>
        </pc:spChg>
        <pc:spChg chg="ord">
          <ac:chgData name="Cassandra Katsikaronis" userId="dbddf097-a7de-4599-abd9-39b94b17111c" providerId="ADAL" clId="{F27A4484-A1C6-47E1-9AB7-01672727A6AD}" dt="2026-03-05T21:47:28.671" v="4"/>
          <ac:spMkLst>
            <pc:docMk/>
            <pc:sldMk cId="3331918497" sldId="280"/>
            <ac:spMk id="5" creationId="{56FE940C-8851-7B65-90A5-4E4009FF4EC7}"/>
          </ac:spMkLst>
        </pc:spChg>
        <pc:picChg chg="mod">
          <ac:chgData name="Cassandra Katsikaronis" userId="dbddf097-a7de-4599-abd9-39b94b17111c" providerId="ADAL" clId="{F27A4484-A1C6-47E1-9AB7-01672727A6AD}" dt="2026-03-05T21:47:08.433" v="1" actId="962"/>
          <ac:picMkLst>
            <pc:docMk/>
            <pc:sldMk cId="3331918497" sldId="280"/>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6/03/2026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www.scamwatch.gov.au/stop-check-protect"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beconnected.esafety.gov.au/topic-library/identifying-and-avoiding-scams"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nsw.gov.au/education-and-training/digital-citizenship/online-safety/tips-to-staying-safe"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scamwatch.gov.au/"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cyber.gov.au/protect-yourself/securing-your-devices/how-secure-your-device/how-dispose-your-device-securely"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6</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a:xfrm>
            <a:off x="831850" y="2746968"/>
            <a:ext cx="5100027" cy="2852737"/>
          </a:xfrm>
        </p:spPr>
        <p:txBody>
          <a:bodyPr/>
          <a:lstStyle/>
          <a:p>
            <a:r>
              <a:rPr lang="en-AU" dirty="0"/>
              <a:t>Stay safe online and avoid scams</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AF7A2-B50E-A51A-9BCB-A40C432F481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1729261-CAEF-CE0B-3479-583E6AEA9B2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330315"/>
            <a:ext cx="1333525" cy="1289074"/>
          </a:xfrm>
          <a:prstGeom prst="rect">
            <a:avLst/>
          </a:prstGeom>
        </p:spPr>
      </p:pic>
      <p:sp>
        <p:nvSpPr>
          <p:cNvPr id="2" name="Title 1">
            <a:extLst>
              <a:ext uri="{FF2B5EF4-FFF2-40B4-BE49-F238E27FC236}">
                <a16:creationId xmlns:a16="http://schemas.microsoft.com/office/drawing/2014/main" id="{1EEB6948-E3BA-0450-F947-E67C9D5F96B7}"/>
              </a:ext>
            </a:extLst>
          </p:cNvPr>
          <p:cNvSpPr>
            <a:spLocks noGrp="1"/>
          </p:cNvSpPr>
          <p:nvPr>
            <p:ph type="title"/>
          </p:nvPr>
        </p:nvSpPr>
        <p:spPr/>
        <p:txBody>
          <a:bodyPr/>
          <a:lstStyle/>
          <a:p>
            <a:r>
              <a:rPr lang="en-AU" dirty="0"/>
              <a:t>Common scams</a:t>
            </a:r>
          </a:p>
        </p:txBody>
      </p:sp>
      <p:sp>
        <p:nvSpPr>
          <p:cNvPr id="3" name="TextBox 2">
            <a:extLst>
              <a:ext uri="{FF2B5EF4-FFF2-40B4-BE49-F238E27FC236}">
                <a16:creationId xmlns:a16="http://schemas.microsoft.com/office/drawing/2014/main" id="{4D8B88F2-3002-F0F7-C7DF-DAF7B5434D37}"/>
              </a:ext>
            </a:extLst>
          </p:cNvPr>
          <p:cNvSpPr txBox="1"/>
          <p:nvPr/>
        </p:nvSpPr>
        <p:spPr>
          <a:xfrm>
            <a:off x="3106907" y="2484970"/>
            <a:ext cx="5673678" cy="523220"/>
          </a:xfrm>
          <a:prstGeom prst="rect">
            <a:avLst/>
          </a:prstGeom>
          <a:noFill/>
        </p:spPr>
        <p:txBody>
          <a:bodyPr wrap="square" rtlCol="0">
            <a:spAutoFit/>
          </a:bodyPr>
          <a:lstStyle/>
          <a:p>
            <a:r>
              <a:rPr lang="en-AU" sz="2800" dirty="0">
                <a:solidFill>
                  <a:schemeClr val="accent4"/>
                </a:solidFill>
                <a:latin typeface="Telstra Text" panose="020B0504040000000004" pitchFamily="34" charset="77"/>
                <a:ea typeface="Telstra Text" panose="020B0504040000000004" pitchFamily="34" charset="77"/>
              </a:rPr>
              <a:t>Government impersonation email</a:t>
            </a:r>
          </a:p>
        </p:txBody>
      </p:sp>
      <p:sp>
        <p:nvSpPr>
          <p:cNvPr id="6" name="TextBox 5">
            <a:extLst>
              <a:ext uri="{FF2B5EF4-FFF2-40B4-BE49-F238E27FC236}">
                <a16:creationId xmlns:a16="http://schemas.microsoft.com/office/drawing/2014/main" id="{E78B65AA-65D8-6711-7522-4D9E33CB3752}"/>
              </a:ext>
            </a:extLst>
          </p:cNvPr>
          <p:cNvSpPr txBox="1"/>
          <p:nvPr/>
        </p:nvSpPr>
        <p:spPr>
          <a:xfrm>
            <a:off x="3106907" y="3181216"/>
            <a:ext cx="4853062" cy="1384995"/>
          </a:xfrm>
          <a:prstGeom prst="rect">
            <a:avLst/>
          </a:prstGeom>
          <a:noFill/>
        </p:spPr>
        <p:txBody>
          <a:bodyPr wrap="square" rtlCol="0">
            <a:spAutoFit/>
          </a:bodyPr>
          <a:lstStyle/>
          <a:p>
            <a:r>
              <a:rPr lang="en-AU" sz="2800" dirty="0">
                <a:latin typeface="Telstra Text" panose="020B0504040000000004" pitchFamily="34" charset="77"/>
                <a:ea typeface="Telstra Text" panose="020B0504040000000004" pitchFamily="34" charset="77"/>
              </a:rPr>
              <a:t>“Your MyGov account has been locked. Log in here to verify your identity.”</a:t>
            </a:r>
          </a:p>
        </p:txBody>
      </p:sp>
    </p:spTree>
    <p:extLst>
      <p:ext uri="{BB962C8B-B14F-4D97-AF65-F5344CB8AC3E}">
        <p14:creationId xmlns:p14="http://schemas.microsoft.com/office/powerpoint/2010/main" val="3463602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708E-BA3E-15F6-931D-575E8EC0E8E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A182A0B-07AD-79F4-771E-30E635F18A6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0424" y="2408770"/>
            <a:ext cx="1289075" cy="1244624"/>
          </a:xfrm>
          <a:prstGeom prst="rect">
            <a:avLst/>
          </a:prstGeom>
        </p:spPr>
      </p:pic>
      <p:sp>
        <p:nvSpPr>
          <p:cNvPr id="2" name="Title 1">
            <a:extLst>
              <a:ext uri="{FF2B5EF4-FFF2-40B4-BE49-F238E27FC236}">
                <a16:creationId xmlns:a16="http://schemas.microsoft.com/office/drawing/2014/main" id="{619A82C8-29E7-FA7C-5D47-A2F9377D8D6C}"/>
              </a:ext>
            </a:extLst>
          </p:cNvPr>
          <p:cNvSpPr>
            <a:spLocks noGrp="1"/>
          </p:cNvSpPr>
          <p:nvPr>
            <p:ph type="title"/>
          </p:nvPr>
        </p:nvSpPr>
        <p:spPr/>
        <p:txBody>
          <a:bodyPr/>
          <a:lstStyle/>
          <a:p>
            <a:r>
              <a:rPr lang="en-AU" dirty="0"/>
              <a:t>Common scams</a:t>
            </a:r>
          </a:p>
        </p:txBody>
      </p:sp>
      <p:sp>
        <p:nvSpPr>
          <p:cNvPr id="3" name="TextBox 2">
            <a:extLst>
              <a:ext uri="{FF2B5EF4-FFF2-40B4-BE49-F238E27FC236}">
                <a16:creationId xmlns:a16="http://schemas.microsoft.com/office/drawing/2014/main" id="{BB8BB06E-45AB-50B1-1A36-5953CCB318E1}"/>
              </a:ext>
            </a:extLst>
          </p:cNvPr>
          <p:cNvSpPr txBox="1"/>
          <p:nvPr/>
        </p:nvSpPr>
        <p:spPr>
          <a:xfrm>
            <a:off x="3106907" y="2484970"/>
            <a:ext cx="5673678" cy="523220"/>
          </a:xfrm>
          <a:prstGeom prst="rect">
            <a:avLst/>
          </a:prstGeom>
          <a:noFill/>
        </p:spPr>
        <p:txBody>
          <a:bodyPr wrap="square" rtlCol="0">
            <a:spAutoFit/>
          </a:bodyPr>
          <a:lstStyle/>
          <a:p>
            <a:r>
              <a:rPr lang="en-AU" sz="2800" dirty="0">
                <a:solidFill>
                  <a:schemeClr val="accent4"/>
                </a:solidFill>
                <a:latin typeface="Telstra Text" panose="020B0504040000000004" pitchFamily="34" charset="77"/>
                <a:ea typeface="Telstra Text" panose="020B0504040000000004" pitchFamily="34" charset="77"/>
              </a:rPr>
              <a:t>Prize or gift card scam</a:t>
            </a:r>
          </a:p>
        </p:txBody>
      </p:sp>
      <p:sp>
        <p:nvSpPr>
          <p:cNvPr id="6" name="TextBox 5">
            <a:extLst>
              <a:ext uri="{FF2B5EF4-FFF2-40B4-BE49-F238E27FC236}">
                <a16:creationId xmlns:a16="http://schemas.microsoft.com/office/drawing/2014/main" id="{CEB58C06-94AA-EC5F-C7FF-8DE4077E1E48}"/>
              </a:ext>
            </a:extLst>
          </p:cNvPr>
          <p:cNvSpPr txBox="1"/>
          <p:nvPr/>
        </p:nvSpPr>
        <p:spPr>
          <a:xfrm>
            <a:off x="3106907" y="3181216"/>
            <a:ext cx="4853062" cy="1815882"/>
          </a:xfrm>
          <a:prstGeom prst="rect">
            <a:avLst/>
          </a:prstGeom>
          <a:noFill/>
        </p:spPr>
        <p:txBody>
          <a:bodyPr wrap="square" rtlCol="0">
            <a:spAutoFit/>
          </a:bodyPr>
          <a:lstStyle/>
          <a:p>
            <a:r>
              <a:rPr lang="en-AU" sz="2800" dirty="0">
                <a:latin typeface="Telstra Text" panose="020B0504040000000004" pitchFamily="34" charset="77"/>
                <a:ea typeface="Telstra Text" panose="020B0504040000000004" pitchFamily="34" charset="77"/>
              </a:rPr>
              <a:t>“Congratulations! You’ve won a $500 Coles gift card. Click the link to claim your prize.”</a:t>
            </a:r>
          </a:p>
        </p:txBody>
      </p:sp>
    </p:spTree>
    <p:extLst>
      <p:ext uri="{BB962C8B-B14F-4D97-AF65-F5344CB8AC3E}">
        <p14:creationId xmlns:p14="http://schemas.microsoft.com/office/powerpoint/2010/main" val="2266207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36B60-7144-B905-8245-1E9B3584A7F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1B1020-5493-9191-53F1-CB0D7F4412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330315"/>
            <a:ext cx="1333525" cy="1289074"/>
          </a:xfrm>
          <a:prstGeom prst="rect">
            <a:avLst/>
          </a:prstGeom>
        </p:spPr>
      </p:pic>
      <p:sp>
        <p:nvSpPr>
          <p:cNvPr id="2" name="Title 1">
            <a:extLst>
              <a:ext uri="{FF2B5EF4-FFF2-40B4-BE49-F238E27FC236}">
                <a16:creationId xmlns:a16="http://schemas.microsoft.com/office/drawing/2014/main" id="{BC50F0B6-2FAC-007F-F6C8-178D38548F15}"/>
              </a:ext>
            </a:extLst>
          </p:cNvPr>
          <p:cNvSpPr>
            <a:spLocks noGrp="1"/>
          </p:cNvSpPr>
          <p:nvPr>
            <p:ph type="title"/>
          </p:nvPr>
        </p:nvSpPr>
        <p:spPr/>
        <p:txBody>
          <a:bodyPr/>
          <a:lstStyle/>
          <a:p>
            <a:r>
              <a:rPr lang="en-AU" dirty="0"/>
              <a:t>Common scams</a:t>
            </a:r>
          </a:p>
        </p:txBody>
      </p:sp>
      <p:sp>
        <p:nvSpPr>
          <p:cNvPr id="3" name="TextBox 2">
            <a:extLst>
              <a:ext uri="{FF2B5EF4-FFF2-40B4-BE49-F238E27FC236}">
                <a16:creationId xmlns:a16="http://schemas.microsoft.com/office/drawing/2014/main" id="{16C261FF-6DB3-5B13-D517-9866A1137BB3}"/>
              </a:ext>
            </a:extLst>
          </p:cNvPr>
          <p:cNvSpPr txBox="1"/>
          <p:nvPr/>
        </p:nvSpPr>
        <p:spPr>
          <a:xfrm>
            <a:off x="3106906" y="2484970"/>
            <a:ext cx="6693585" cy="523220"/>
          </a:xfrm>
          <a:prstGeom prst="rect">
            <a:avLst/>
          </a:prstGeom>
          <a:noFill/>
        </p:spPr>
        <p:txBody>
          <a:bodyPr wrap="square" rtlCol="0">
            <a:spAutoFit/>
          </a:bodyPr>
          <a:lstStyle/>
          <a:p>
            <a:r>
              <a:rPr lang="en-AU" sz="2800" dirty="0">
                <a:solidFill>
                  <a:schemeClr val="accent4"/>
                </a:solidFill>
                <a:latin typeface="Telstra Text" panose="020B0504040000000004" pitchFamily="34" charset="77"/>
                <a:ea typeface="Telstra Text" panose="020B0504040000000004" pitchFamily="34" charset="77"/>
              </a:rPr>
              <a:t>Fake invoice or receipt (email)</a:t>
            </a:r>
          </a:p>
        </p:txBody>
      </p:sp>
      <p:sp>
        <p:nvSpPr>
          <p:cNvPr id="6" name="TextBox 5">
            <a:extLst>
              <a:ext uri="{FF2B5EF4-FFF2-40B4-BE49-F238E27FC236}">
                <a16:creationId xmlns:a16="http://schemas.microsoft.com/office/drawing/2014/main" id="{ED850E5C-93B1-7BF5-49B5-0F3B80E10F0C}"/>
              </a:ext>
            </a:extLst>
          </p:cNvPr>
          <p:cNvSpPr txBox="1"/>
          <p:nvPr/>
        </p:nvSpPr>
        <p:spPr>
          <a:xfrm>
            <a:off x="3106907" y="3181216"/>
            <a:ext cx="4853062" cy="1815882"/>
          </a:xfrm>
          <a:prstGeom prst="rect">
            <a:avLst/>
          </a:prstGeom>
          <a:noFill/>
        </p:spPr>
        <p:txBody>
          <a:bodyPr wrap="square" rtlCol="0">
            <a:spAutoFit/>
          </a:bodyPr>
          <a:lstStyle/>
          <a:p>
            <a:r>
              <a:rPr lang="en-AU" sz="2800" dirty="0">
                <a:latin typeface="Telstra Text" panose="020B0504040000000004" pitchFamily="34" charset="77"/>
                <a:ea typeface="Telstra Text" panose="020B0504040000000004" pitchFamily="34" charset="77"/>
              </a:rPr>
              <a:t>“Thanks for your payment of $899 to Norton Antivirus. If this was not you, call this number immediately.”</a:t>
            </a:r>
          </a:p>
        </p:txBody>
      </p:sp>
    </p:spTree>
    <p:extLst>
      <p:ext uri="{BB962C8B-B14F-4D97-AF65-F5344CB8AC3E}">
        <p14:creationId xmlns:p14="http://schemas.microsoft.com/office/powerpoint/2010/main" val="2097350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B6C8B-2191-1D09-1CBB-2EFCEE126CC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8DDEBD8-C276-E37C-D2E3-3017AEB30CF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352540"/>
            <a:ext cx="1311300" cy="1311300"/>
          </a:xfrm>
          <a:prstGeom prst="rect">
            <a:avLst/>
          </a:prstGeom>
        </p:spPr>
      </p:pic>
      <p:sp>
        <p:nvSpPr>
          <p:cNvPr id="2" name="Title 1">
            <a:extLst>
              <a:ext uri="{FF2B5EF4-FFF2-40B4-BE49-F238E27FC236}">
                <a16:creationId xmlns:a16="http://schemas.microsoft.com/office/drawing/2014/main" id="{16FF814D-6BFF-8420-D9E8-A9E022695989}"/>
              </a:ext>
            </a:extLst>
          </p:cNvPr>
          <p:cNvSpPr>
            <a:spLocks noGrp="1"/>
          </p:cNvSpPr>
          <p:nvPr>
            <p:ph type="title"/>
          </p:nvPr>
        </p:nvSpPr>
        <p:spPr/>
        <p:txBody>
          <a:bodyPr/>
          <a:lstStyle/>
          <a:p>
            <a:r>
              <a:rPr lang="en-AU" dirty="0"/>
              <a:t>Common scams</a:t>
            </a:r>
          </a:p>
        </p:txBody>
      </p:sp>
      <p:sp>
        <p:nvSpPr>
          <p:cNvPr id="3" name="TextBox 2">
            <a:extLst>
              <a:ext uri="{FF2B5EF4-FFF2-40B4-BE49-F238E27FC236}">
                <a16:creationId xmlns:a16="http://schemas.microsoft.com/office/drawing/2014/main" id="{E670C300-DFB4-9C82-2050-023B910CEC10}"/>
              </a:ext>
            </a:extLst>
          </p:cNvPr>
          <p:cNvSpPr txBox="1"/>
          <p:nvPr/>
        </p:nvSpPr>
        <p:spPr>
          <a:xfrm>
            <a:off x="3106906" y="2484970"/>
            <a:ext cx="6693585" cy="523220"/>
          </a:xfrm>
          <a:prstGeom prst="rect">
            <a:avLst/>
          </a:prstGeom>
          <a:noFill/>
        </p:spPr>
        <p:txBody>
          <a:bodyPr wrap="square" rtlCol="0">
            <a:spAutoFit/>
          </a:bodyPr>
          <a:lstStyle/>
          <a:p>
            <a:r>
              <a:rPr lang="en-AU" sz="2800" dirty="0">
                <a:solidFill>
                  <a:schemeClr val="accent4"/>
                </a:solidFill>
                <a:latin typeface="Telstra Text" panose="020B0504040000000004" pitchFamily="34" charset="77"/>
                <a:ea typeface="Telstra Text" panose="020B0504040000000004" pitchFamily="34" charset="77"/>
              </a:rPr>
              <a:t>Romance scam</a:t>
            </a:r>
          </a:p>
        </p:txBody>
      </p:sp>
      <p:sp>
        <p:nvSpPr>
          <p:cNvPr id="6" name="TextBox 5">
            <a:extLst>
              <a:ext uri="{FF2B5EF4-FFF2-40B4-BE49-F238E27FC236}">
                <a16:creationId xmlns:a16="http://schemas.microsoft.com/office/drawing/2014/main" id="{F3F03FD9-0F23-1433-8E70-F2FFD8A8AAFC}"/>
              </a:ext>
            </a:extLst>
          </p:cNvPr>
          <p:cNvSpPr txBox="1"/>
          <p:nvPr/>
        </p:nvSpPr>
        <p:spPr>
          <a:xfrm>
            <a:off x="3106907" y="3181216"/>
            <a:ext cx="4853062" cy="1815882"/>
          </a:xfrm>
          <a:prstGeom prst="rect">
            <a:avLst/>
          </a:prstGeom>
          <a:noFill/>
        </p:spPr>
        <p:txBody>
          <a:bodyPr wrap="square" rtlCol="0">
            <a:spAutoFit/>
          </a:bodyPr>
          <a:lstStyle/>
          <a:p>
            <a:r>
              <a:rPr lang="en-AU" sz="2800" dirty="0">
                <a:latin typeface="Telstra Text" panose="020B0504040000000004" pitchFamily="34" charset="77"/>
                <a:ea typeface="Telstra Text" panose="020B0504040000000004" pitchFamily="34" charset="77"/>
              </a:rPr>
              <a:t>“I feel so close to you. I want to come visit, but I can’t afford the ticket. Can you help me?”</a:t>
            </a:r>
          </a:p>
        </p:txBody>
      </p:sp>
    </p:spTree>
    <p:extLst>
      <p:ext uri="{BB962C8B-B14F-4D97-AF65-F5344CB8AC3E}">
        <p14:creationId xmlns:p14="http://schemas.microsoft.com/office/powerpoint/2010/main" val="1109813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il app icon showing 2 new notifications">
            <a:extLst>
              <a:ext uri="{FF2B5EF4-FFF2-40B4-BE49-F238E27FC236}">
                <a16:creationId xmlns:a16="http://schemas.microsoft.com/office/drawing/2014/main" id="{1788E8EE-2D84-3EEA-F3FA-AFA40F240A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273" y="1535994"/>
            <a:ext cx="11399450" cy="4582984"/>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098" y="1659467"/>
            <a:ext cx="5344301" cy="4284133"/>
          </a:xfrm>
        </p:spPr>
        <p:txBody>
          <a:bodyPr>
            <a:noAutofit/>
          </a:bodyPr>
          <a:lstStyle/>
          <a:p>
            <a:pPr>
              <a:lnSpc>
                <a:spcPct val="120000"/>
              </a:lnSpc>
              <a:spcBef>
                <a:spcPts val="1200"/>
              </a:spcBef>
            </a:pPr>
            <a:r>
              <a:rPr lang="en-AU" sz="2800" dirty="0">
                <a:solidFill>
                  <a:schemeClr val="bg1"/>
                </a:solidFill>
              </a:rPr>
              <a:t>Have you seen or received something like this before?</a:t>
            </a:r>
            <a:br>
              <a:rPr lang="en-AU" sz="2800" dirty="0">
                <a:solidFill>
                  <a:schemeClr val="bg1"/>
                </a:solidFill>
              </a:rPr>
            </a:br>
            <a:br>
              <a:rPr lang="en-AU" sz="2800" dirty="0">
                <a:solidFill>
                  <a:schemeClr val="bg1"/>
                </a:solidFill>
              </a:rPr>
            </a:br>
            <a:r>
              <a:rPr lang="en-AU" sz="2800" dirty="0">
                <a:solidFill>
                  <a:schemeClr val="bg1"/>
                </a:solidFill>
              </a:rPr>
              <a:t>What would make you stop and think before responding?</a:t>
            </a:r>
          </a:p>
        </p:txBody>
      </p:sp>
    </p:spTree>
    <p:extLst>
      <p:ext uri="{BB962C8B-B14F-4D97-AF65-F5344CB8AC3E}">
        <p14:creationId xmlns:p14="http://schemas.microsoft.com/office/powerpoint/2010/main" val="1667869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a:t>Red flags</a:t>
            </a:r>
          </a:p>
        </p:txBody>
      </p:sp>
      <p:sp>
        <p:nvSpPr>
          <p:cNvPr id="3" name="Content Placeholder 2">
            <a:extLst>
              <a:ext uri="{FF2B5EF4-FFF2-40B4-BE49-F238E27FC236}">
                <a16:creationId xmlns:a16="http://schemas.microsoft.com/office/drawing/2014/main" id="{9004CEDD-06CF-98A0-7A97-F40AA84FFF72}"/>
              </a:ext>
            </a:extLst>
          </p:cNvPr>
          <p:cNvSpPr txBox="1">
            <a:spLocks/>
          </p:cNvSpPr>
          <p:nvPr/>
        </p:nvSpPr>
        <p:spPr>
          <a:xfrm>
            <a:off x="1468279" y="1972042"/>
            <a:ext cx="4349262" cy="387445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2200"/>
              </a:spcBef>
              <a:buNone/>
            </a:pPr>
            <a:r>
              <a:rPr lang="en-AU" sz="2000" dirty="0"/>
              <a:t>Requests for </a:t>
            </a:r>
            <a:r>
              <a:rPr lang="en-AU" sz="2000" b="1" dirty="0"/>
              <a:t>urgent action </a:t>
            </a:r>
            <a:r>
              <a:rPr lang="en-AU" sz="2000" dirty="0"/>
              <a:t>or threats (“act now or lose access”)</a:t>
            </a:r>
          </a:p>
          <a:p>
            <a:pPr marL="0" indent="0">
              <a:lnSpc>
                <a:spcPct val="120000"/>
              </a:lnSpc>
              <a:spcBef>
                <a:spcPts val="2200"/>
              </a:spcBef>
              <a:buNone/>
            </a:pPr>
            <a:r>
              <a:rPr lang="en-AU" sz="2000" b="1" dirty="0"/>
              <a:t>Unusual</a:t>
            </a:r>
            <a:r>
              <a:rPr lang="en-AU" sz="2000" dirty="0"/>
              <a:t> or </a:t>
            </a:r>
            <a:r>
              <a:rPr lang="en-AU" sz="2000" b="1" dirty="0"/>
              <a:t>unknown</a:t>
            </a:r>
            <a:r>
              <a:rPr lang="en-AU" sz="2000" dirty="0"/>
              <a:t> </a:t>
            </a:r>
            <a:r>
              <a:rPr lang="en-AU" sz="2000" b="1" dirty="0"/>
              <a:t>sender</a:t>
            </a:r>
            <a:r>
              <a:rPr lang="en-AU" sz="2000" dirty="0"/>
              <a:t> address or number</a:t>
            </a:r>
          </a:p>
          <a:p>
            <a:pPr marL="0" indent="0">
              <a:lnSpc>
                <a:spcPct val="120000"/>
              </a:lnSpc>
              <a:spcBef>
                <a:spcPts val="2200"/>
              </a:spcBef>
              <a:buNone/>
            </a:pPr>
            <a:r>
              <a:rPr lang="en-AU" sz="2000" b="1" dirty="0"/>
              <a:t>Poor spelling</a:t>
            </a:r>
            <a:r>
              <a:rPr lang="en-AU" sz="2000" dirty="0"/>
              <a:t>, strange grammar, or generic greetings (“Dear customer”)</a:t>
            </a:r>
          </a:p>
          <a:p>
            <a:pPr marL="0" indent="0">
              <a:lnSpc>
                <a:spcPct val="120000"/>
              </a:lnSpc>
              <a:spcBef>
                <a:spcPts val="2200"/>
              </a:spcBef>
              <a:buNone/>
            </a:pPr>
            <a:r>
              <a:rPr lang="en-AU" sz="2000" b="1" dirty="0"/>
              <a:t>Links</a:t>
            </a:r>
            <a:r>
              <a:rPr lang="en-AU" sz="2000" dirty="0"/>
              <a:t> that don’t match the official website (hover to check!)</a:t>
            </a:r>
          </a:p>
        </p:txBody>
      </p:sp>
      <p:sp>
        <p:nvSpPr>
          <p:cNvPr id="16" name="Content Placeholder 2">
            <a:extLst>
              <a:ext uri="{FF2B5EF4-FFF2-40B4-BE49-F238E27FC236}">
                <a16:creationId xmlns:a16="http://schemas.microsoft.com/office/drawing/2014/main" id="{B6EC8DA8-9B33-BB99-A939-710246A508F3}"/>
              </a:ext>
            </a:extLst>
          </p:cNvPr>
          <p:cNvSpPr txBox="1">
            <a:spLocks/>
          </p:cNvSpPr>
          <p:nvPr/>
        </p:nvSpPr>
        <p:spPr>
          <a:xfrm>
            <a:off x="7247756" y="1893363"/>
            <a:ext cx="4349262" cy="285366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2200"/>
              </a:spcBef>
              <a:buNone/>
            </a:pPr>
            <a:r>
              <a:rPr lang="en-AU" sz="2000" dirty="0"/>
              <a:t>Asking for </a:t>
            </a:r>
            <a:r>
              <a:rPr lang="en-AU" sz="2000" b="1" dirty="0"/>
              <a:t>personal info</a:t>
            </a:r>
            <a:r>
              <a:rPr lang="en-AU" sz="2000" dirty="0"/>
              <a:t>, passwords or banking details</a:t>
            </a:r>
          </a:p>
          <a:p>
            <a:pPr marL="0" indent="0">
              <a:lnSpc>
                <a:spcPct val="120000"/>
              </a:lnSpc>
              <a:spcBef>
                <a:spcPts val="2200"/>
              </a:spcBef>
              <a:buNone/>
            </a:pPr>
            <a:r>
              <a:rPr lang="en-AU" sz="2000" b="1" dirty="0"/>
              <a:t>Offers</a:t>
            </a:r>
            <a:r>
              <a:rPr lang="en-AU" sz="2000" dirty="0"/>
              <a:t> that are “too good to be true” (lottery, refunds, gifts)</a:t>
            </a:r>
          </a:p>
          <a:p>
            <a:pPr marL="0" indent="0">
              <a:lnSpc>
                <a:spcPct val="120000"/>
              </a:lnSpc>
              <a:spcBef>
                <a:spcPts val="2200"/>
              </a:spcBef>
              <a:buNone/>
            </a:pPr>
            <a:r>
              <a:rPr lang="en-AU" sz="2000" dirty="0"/>
              <a:t>Messages that make you </a:t>
            </a:r>
            <a:r>
              <a:rPr lang="en-AU" sz="2000" b="1" dirty="0"/>
              <a:t>feel</a:t>
            </a:r>
            <a:r>
              <a:rPr lang="en-AU" sz="2000" dirty="0"/>
              <a:t> panicked, rushed, or confused</a:t>
            </a:r>
          </a:p>
        </p:txBody>
      </p:sp>
      <p:pic>
        <p:nvPicPr>
          <p:cNvPr id="4" name="Picture 3">
            <a:extLst>
              <a:ext uri="{FF2B5EF4-FFF2-40B4-BE49-F238E27FC236}">
                <a16:creationId xmlns:a16="http://schemas.microsoft.com/office/drawing/2014/main" id="{72DEDA46-27BC-007A-E9D4-7DC0DD6A77D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2252" y="1972043"/>
            <a:ext cx="452176" cy="633046"/>
          </a:xfrm>
          <a:prstGeom prst="rect">
            <a:avLst/>
          </a:prstGeom>
        </p:spPr>
      </p:pic>
      <p:pic>
        <p:nvPicPr>
          <p:cNvPr id="5" name="Picture 4">
            <a:extLst>
              <a:ext uri="{FF2B5EF4-FFF2-40B4-BE49-F238E27FC236}">
                <a16:creationId xmlns:a16="http://schemas.microsoft.com/office/drawing/2014/main" id="{87D3834C-5401-0F12-0B37-D9F70C790E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2252" y="2995858"/>
            <a:ext cx="452176" cy="633046"/>
          </a:xfrm>
          <a:prstGeom prst="rect">
            <a:avLst/>
          </a:prstGeom>
        </p:spPr>
      </p:pic>
      <p:pic>
        <p:nvPicPr>
          <p:cNvPr id="6" name="Picture 5">
            <a:extLst>
              <a:ext uri="{FF2B5EF4-FFF2-40B4-BE49-F238E27FC236}">
                <a16:creationId xmlns:a16="http://schemas.microsoft.com/office/drawing/2014/main" id="{DF50F516-2EA4-41FB-E2CB-1A69638BAB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2252" y="4019673"/>
            <a:ext cx="452176" cy="633046"/>
          </a:xfrm>
          <a:prstGeom prst="rect">
            <a:avLst/>
          </a:prstGeom>
        </p:spPr>
      </p:pic>
      <p:pic>
        <p:nvPicPr>
          <p:cNvPr id="7" name="Picture 6">
            <a:extLst>
              <a:ext uri="{FF2B5EF4-FFF2-40B4-BE49-F238E27FC236}">
                <a16:creationId xmlns:a16="http://schemas.microsoft.com/office/drawing/2014/main" id="{0F300052-E335-9E2D-7646-E9AEBEC8D01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2252" y="5043488"/>
            <a:ext cx="452176" cy="633046"/>
          </a:xfrm>
          <a:prstGeom prst="rect">
            <a:avLst/>
          </a:prstGeom>
        </p:spPr>
      </p:pic>
      <p:pic>
        <p:nvPicPr>
          <p:cNvPr id="8" name="Picture 7">
            <a:extLst>
              <a:ext uri="{FF2B5EF4-FFF2-40B4-BE49-F238E27FC236}">
                <a16:creationId xmlns:a16="http://schemas.microsoft.com/office/drawing/2014/main" id="{B4B0E0AC-160F-65DF-59D8-341E61D4E7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01729" y="1972042"/>
            <a:ext cx="452176" cy="633046"/>
          </a:xfrm>
          <a:prstGeom prst="rect">
            <a:avLst/>
          </a:prstGeom>
        </p:spPr>
      </p:pic>
      <p:pic>
        <p:nvPicPr>
          <p:cNvPr id="9" name="Picture 8">
            <a:extLst>
              <a:ext uri="{FF2B5EF4-FFF2-40B4-BE49-F238E27FC236}">
                <a16:creationId xmlns:a16="http://schemas.microsoft.com/office/drawing/2014/main" id="{DEAAC095-5C9D-4F1E-0E6F-33462FE32F0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01729" y="3003673"/>
            <a:ext cx="452176" cy="633046"/>
          </a:xfrm>
          <a:prstGeom prst="rect">
            <a:avLst/>
          </a:prstGeom>
        </p:spPr>
      </p:pic>
      <p:pic>
        <p:nvPicPr>
          <p:cNvPr id="10" name="Picture 9">
            <a:extLst>
              <a:ext uri="{FF2B5EF4-FFF2-40B4-BE49-F238E27FC236}">
                <a16:creationId xmlns:a16="http://schemas.microsoft.com/office/drawing/2014/main" id="{C111EAD0-D998-B48F-7B14-1CE2DCFE93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01729" y="3976688"/>
            <a:ext cx="452176" cy="633046"/>
          </a:xfrm>
          <a:prstGeom prst="rect">
            <a:avLst/>
          </a:prstGeom>
        </p:spPr>
      </p:pic>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scam email regarding full cloud storage and action needed to reactivated cloud account.">
            <a:extLst>
              <a:ext uri="{FF2B5EF4-FFF2-40B4-BE49-F238E27FC236}">
                <a16:creationId xmlns:a16="http://schemas.microsoft.com/office/drawing/2014/main" id="{A0A08E00-B9AE-9171-941B-561DA6CDE2D5}"/>
              </a:ext>
            </a:extLst>
          </p:cNvPr>
          <p:cNvPicPr>
            <a:picLocks noChangeAspect="1"/>
          </p:cNvPicPr>
          <p:nvPr/>
        </p:nvPicPr>
        <p:blipFill>
          <a:blip r:embed="rId2"/>
          <a:stretch>
            <a:fillRect/>
          </a:stretch>
        </p:blipFill>
        <p:spPr>
          <a:xfrm>
            <a:off x="1028825" y="69791"/>
            <a:ext cx="4539635" cy="6718417"/>
          </a:xfrm>
          <a:prstGeom prst="rect">
            <a:avLst/>
          </a:prstGeom>
        </p:spPr>
      </p:pic>
      <p:sp>
        <p:nvSpPr>
          <p:cNvPr id="7" name="Content Placeholder 2">
            <a:extLst>
              <a:ext uri="{FF2B5EF4-FFF2-40B4-BE49-F238E27FC236}">
                <a16:creationId xmlns:a16="http://schemas.microsoft.com/office/drawing/2014/main" id="{EC103CA1-3B81-BC1A-5C62-FD2A82D68AFE}"/>
              </a:ext>
            </a:extLst>
          </p:cNvPr>
          <p:cNvSpPr txBox="1">
            <a:spLocks noGrp="1"/>
          </p:cNvSpPr>
          <p:nvPr>
            <p:ph type="title" idx="4294967295"/>
          </p:nvPr>
        </p:nvSpPr>
        <p:spPr>
          <a:xfrm>
            <a:off x="7620001" y="2296125"/>
            <a:ext cx="3212991" cy="3757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What might make someone believe this is real?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What’s suspicious about 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endParaRPr>
          </a:p>
        </p:txBody>
      </p:sp>
    </p:spTree>
    <p:extLst>
      <p:ext uri="{BB962C8B-B14F-4D97-AF65-F5344CB8AC3E}">
        <p14:creationId xmlns:p14="http://schemas.microsoft.com/office/powerpoint/2010/main" val="178420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1257-2DF8-1A24-0D96-1D49A918D311}"/>
            </a:ext>
          </a:extLst>
        </p:cNvPr>
        <p:cNvGrpSpPr/>
        <p:nvPr/>
      </p:nvGrpSpPr>
      <p:grpSpPr>
        <a:xfrm>
          <a:off x="0" y="0"/>
          <a:ext cx="0" cy="0"/>
          <a:chOff x="0" y="0"/>
          <a:chExt cx="0" cy="0"/>
        </a:xfrm>
      </p:grpSpPr>
      <p:pic>
        <p:nvPicPr>
          <p:cNvPr id="5" name="Picture 4" descr="A screenshot of a scam message impersonating AUS Post regarding parcel delivery and changing delivery address">
            <a:extLst>
              <a:ext uri="{FF2B5EF4-FFF2-40B4-BE49-F238E27FC236}">
                <a16:creationId xmlns:a16="http://schemas.microsoft.com/office/drawing/2014/main" id="{9EA348B4-E7EE-7A59-7A72-AADD27E987A0}"/>
              </a:ext>
            </a:extLst>
          </p:cNvPr>
          <p:cNvPicPr>
            <a:picLocks noChangeAspect="1"/>
          </p:cNvPicPr>
          <p:nvPr/>
        </p:nvPicPr>
        <p:blipFill>
          <a:blip r:embed="rId2"/>
          <a:srcRect t="14014"/>
          <a:stretch>
            <a:fillRect/>
          </a:stretch>
        </p:blipFill>
        <p:spPr>
          <a:xfrm>
            <a:off x="591937" y="2121878"/>
            <a:ext cx="5877737" cy="3845168"/>
          </a:xfrm>
          <a:prstGeom prst="rect">
            <a:avLst/>
          </a:prstGeom>
        </p:spPr>
      </p:pic>
      <p:sp>
        <p:nvSpPr>
          <p:cNvPr id="3" name="Content Placeholder 2">
            <a:extLst>
              <a:ext uri="{FF2B5EF4-FFF2-40B4-BE49-F238E27FC236}">
                <a16:creationId xmlns:a16="http://schemas.microsoft.com/office/drawing/2014/main" id="{26A91492-1D05-3F50-6557-CB234B8552F4}"/>
              </a:ext>
            </a:extLst>
          </p:cNvPr>
          <p:cNvSpPr>
            <a:spLocks noGrp="1"/>
          </p:cNvSpPr>
          <p:nvPr>
            <p:ph type="title" idx="4294967295"/>
          </p:nvPr>
        </p:nvSpPr>
        <p:spPr>
          <a:xfrm>
            <a:off x="7620000" y="2295525"/>
            <a:ext cx="3213100" cy="3757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What might make someone believe this is real?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What’s suspicious about 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endParaRPr>
          </a:p>
        </p:txBody>
      </p:sp>
    </p:spTree>
    <p:extLst>
      <p:ext uri="{BB962C8B-B14F-4D97-AF65-F5344CB8AC3E}">
        <p14:creationId xmlns:p14="http://schemas.microsoft.com/office/powerpoint/2010/main" val="1395102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0825A-F61D-E173-8B55-EAA84F869C39}"/>
            </a:ext>
          </a:extLst>
        </p:cNvPr>
        <p:cNvGrpSpPr/>
        <p:nvPr/>
      </p:nvGrpSpPr>
      <p:grpSpPr>
        <a:xfrm>
          <a:off x="0" y="0"/>
          <a:ext cx="0" cy="0"/>
          <a:chOff x="0" y="0"/>
          <a:chExt cx="0" cy="0"/>
        </a:xfrm>
      </p:grpSpPr>
      <p:pic>
        <p:nvPicPr>
          <p:cNvPr id="4" name="Picture 3" descr="A screenshot of a scam message impersonating Centrelink regarding updating your personal information">
            <a:extLst>
              <a:ext uri="{FF2B5EF4-FFF2-40B4-BE49-F238E27FC236}">
                <a16:creationId xmlns:a16="http://schemas.microsoft.com/office/drawing/2014/main" id="{DD8F47A5-DCF9-DEE4-6B28-062D527C089A}"/>
              </a:ext>
            </a:extLst>
          </p:cNvPr>
          <p:cNvPicPr>
            <a:picLocks noChangeAspect="1"/>
          </p:cNvPicPr>
          <p:nvPr/>
        </p:nvPicPr>
        <p:blipFill>
          <a:blip r:embed="rId2"/>
          <a:srcRect t="14636"/>
          <a:stretch>
            <a:fillRect/>
          </a:stretch>
        </p:blipFill>
        <p:spPr>
          <a:xfrm>
            <a:off x="591937" y="2139388"/>
            <a:ext cx="5944333" cy="3757320"/>
          </a:xfrm>
          <a:prstGeom prst="rect">
            <a:avLst/>
          </a:prstGeom>
        </p:spPr>
      </p:pic>
      <p:sp>
        <p:nvSpPr>
          <p:cNvPr id="3" name="Content Placeholder 2">
            <a:extLst>
              <a:ext uri="{FF2B5EF4-FFF2-40B4-BE49-F238E27FC236}">
                <a16:creationId xmlns:a16="http://schemas.microsoft.com/office/drawing/2014/main" id="{BEB6319C-21C9-BFF5-BAC9-B11A2ECF8932}"/>
              </a:ext>
            </a:extLst>
          </p:cNvPr>
          <p:cNvSpPr>
            <a:spLocks noGrp="1"/>
          </p:cNvSpPr>
          <p:nvPr>
            <p:ph type="title" idx="4294967295"/>
          </p:nvPr>
        </p:nvSpPr>
        <p:spPr>
          <a:xfrm>
            <a:off x="7620000" y="2295525"/>
            <a:ext cx="3213100" cy="3757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What might make someone believe this is real?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What’s suspicious about 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endParaRPr>
          </a:p>
        </p:txBody>
      </p:sp>
    </p:spTree>
    <p:extLst>
      <p:ext uri="{BB962C8B-B14F-4D97-AF65-F5344CB8AC3E}">
        <p14:creationId xmlns:p14="http://schemas.microsoft.com/office/powerpoint/2010/main" val="1684510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5BB94-6DB1-9413-294F-79BF2CE34E47}"/>
            </a:ext>
          </a:extLst>
        </p:cNvPr>
        <p:cNvGrpSpPr/>
        <p:nvPr/>
      </p:nvGrpSpPr>
      <p:grpSpPr>
        <a:xfrm>
          <a:off x="0" y="0"/>
          <a:ext cx="0" cy="0"/>
          <a:chOff x="0" y="0"/>
          <a:chExt cx="0" cy="0"/>
        </a:xfrm>
      </p:grpSpPr>
      <p:pic>
        <p:nvPicPr>
          <p:cNvPr id="5" name="Picture 4" descr="A person lying on a couch using a phone">
            <a:extLst>
              <a:ext uri="{FF2B5EF4-FFF2-40B4-BE49-F238E27FC236}">
                <a16:creationId xmlns:a16="http://schemas.microsoft.com/office/drawing/2014/main" id="{7525085B-9A60-441E-48C9-A225DE08A1A3}"/>
              </a:ext>
            </a:extLst>
          </p:cNvPr>
          <p:cNvPicPr>
            <a:picLocks noChangeAspect="1"/>
          </p:cNvPicPr>
          <p:nvPr/>
        </p:nvPicPr>
        <p:blipFill>
          <a:blip r:embed="rId2"/>
          <a:stretch>
            <a:fillRect/>
          </a:stretch>
        </p:blipFill>
        <p:spPr>
          <a:xfrm>
            <a:off x="335997" y="1642958"/>
            <a:ext cx="11519997" cy="4638776"/>
          </a:xfrm>
          <a:prstGeom prst="rect">
            <a:avLst/>
          </a:prstGeom>
        </p:spPr>
      </p:pic>
      <p:sp>
        <p:nvSpPr>
          <p:cNvPr id="4" name="Title 1">
            <a:extLst>
              <a:ext uri="{FF2B5EF4-FFF2-40B4-BE49-F238E27FC236}">
                <a16:creationId xmlns:a16="http://schemas.microsoft.com/office/drawing/2014/main" id="{0C0E4704-0531-0347-4377-7B9B54B7E02A}"/>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So, how might we stay safe?</a:t>
            </a:r>
          </a:p>
        </p:txBody>
      </p:sp>
    </p:spTree>
    <p:extLst>
      <p:ext uri="{BB962C8B-B14F-4D97-AF65-F5344CB8AC3E}">
        <p14:creationId xmlns:p14="http://schemas.microsoft.com/office/powerpoint/2010/main" val="1958363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pic>
        <p:nvPicPr>
          <p:cNvPr id="6" name="Picture 5" descr="'Connection' by Bobbi Lockyer">
            <a:extLst>
              <a:ext uri="{FF2B5EF4-FFF2-40B4-BE49-F238E27FC236}">
                <a16:creationId xmlns:a16="http://schemas.microsoft.com/office/drawing/2014/main" id="{8A51145C-3B2A-E39D-F62E-D2E9C400060E}"/>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amWatch brand logo and Australian Government logo">
            <a:extLst>
              <a:ext uri="{FF2B5EF4-FFF2-40B4-BE49-F238E27FC236}">
                <a16:creationId xmlns:a16="http://schemas.microsoft.com/office/drawing/2014/main" id="{6CC94C6C-0A7F-C839-B17C-7DEE2976D26D}"/>
              </a:ext>
            </a:extLst>
          </p:cNvPr>
          <p:cNvPicPr>
            <a:picLocks noChangeAspect="1"/>
          </p:cNvPicPr>
          <p:nvPr/>
        </p:nvPicPr>
        <p:blipFill>
          <a:blip r:embed="rId2"/>
          <a:stretch>
            <a:fillRect/>
          </a:stretch>
        </p:blipFill>
        <p:spPr>
          <a:xfrm>
            <a:off x="1148861" y="490660"/>
            <a:ext cx="6057900" cy="1168400"/>
          </a:xfrm>
          <a:prstGeom prst="rect">
            <a:avLst/>
          </a:prstGeom>
        </p:spPr>
      </p:pic>
      <p:pic>
        <p:nvPicPr>
          <p:cNvPr id="4" name="Picture 3" descr="Stop">
            <a:extLst>
              <a:ext uri="{FF2B5EF4-FFF2-40B4-BE49-F238E27FC236}">
                <a16:creationId xmlns:a16="http://schemas.microsoft.com/office/drawing/2014/main" id="{2196EBC0-1BBF-F403-C0B8-CB32453962C0}"/>
              </a:ext>
            </a:extLst>
          </p:cNvPr>
          <p:cNvPicPr>
            <a:picLocks noChangeAspect="1"/>
          </p:cNvPicPr>
          <p:nvPr/>
        </p:nvPicPr>
        <p:blipFill>
          <a:blip r:embed="rId3"/>
          <a:stretch>
            <a:fillRect/>
          </a:stretch>
        </p:blipFill>
        <p:spPr>
          <a:xfrm>
            <a:off x="1148861" y="2494695"/>
            <a:ext cx="2311400" cy="2425700"/>
          </a:xfrm>
          <a:prstGeom prst="rect">
            <a:avLst/>
          </a:prstGeom>
        </p:spPr>
      </p:pic>
      <p:pic>
        <p:nvPicPr>
          <p:cNvPr id="5" name="Picture 4" descr="Check">
            <a:extLst>
              <a:ext uri="{FF2B5EF4-FFF2-40B4-BE49-F238E27FC236}">
                <a16:creationId xmlns:a16="http://schemas.microsoft.com/office/drawing/2014/main" id="{2733D232-CE20-D056-8C2B-3E5074465645}"/>
              </a:ext>
            </a:extLst>
          </p:cNvPr>
          <p:cNvPicPr>
            <a:picLocks noChangeAspect="1"/>
          </p:cNvPicPr>
          <p:nvPr/>
        </p:nvPicPr>
        <p:blipFill>
          <a:blip r:embed="rId4"/>
          <a:srcRect t="3415" r="5396" b="3415"/>
          <a:stretch>
            <a:fillRect/>
          </a:stretch>
        </p:blipFill>
        <p:spPr>
          <a:xfrm>
            <a:off x="4888523" y="2494695"/>
            <a:ext cx="2414954" cy="2425700"/>
          </a:xfrm>
          <a:prstGeom prst="rect">
            <a:avLst/>
          </a:prstGeom>
        </p:spPr>
      </p:pic>
      <p:pic>
        <p:nvPicPr>
          <p:cNvPr id="6" name="Picture 5" descr="Protect">
            <a:extLst>
              <a:ext uri="{FF2B5EF4-FFF2-40B4-BE49-F238E27FC236}">
                <a16:creationId xmlns:a16="http://schemas.microsoft.com/office/drawing/2014/main" id="{FBABC141-1712-4C09-6293-D74083F72115}"/>
              </a:ext>
            </a:extLst>
          </p:cNvPr>
          <p:cNvPicPr>
            <a:picLocks noChangeAspect="1"/>
          </p:cNvPicPr>
          <p:nvPr/>
        </p:nvPicPr>
        <p:blipFill>
          <a:blip r:embed="rId5"/>
          <a:srcRect t="3084" r="9450" b="12775"/>
          <a:stretch>
            <a:fillRect/>
          </a:stretch>
        </p:blipFill>
        <p:spPr>
          <a:xfrm>
            <a:off x="8628185" y="2494695"/>
            <a:ext cx="2414954" cy="2425700"/>
          </a:xfrm>
          <a:prstGeom prst="rect">
            <a:avLst/>
          </a:prstGeom>
        </p:spPr>
      </p:pic>
      <p:sp>
        <p:nvSpPr>
          <p:cNvPr id="7" name="Title 6">
            <a:extLst>
              <a:ext uri="{FF2B5EF4-FFF2-40B4-BE49-F238E27FC236}">
                <a16:creationId xmlns:a16="http://schemas.microsoft.com/office/drawing/2014/main" id="{720DF2D9-B3C3-7F8B-FC08-504A4F8A2E4E}"/>
              </a:ext>
            </a:extLst>
          </p:cNvPr>
          <p:cNvSpPr txBox="1">
            <a:spLocks noGrp="1"/>
          </p:cNvSpPr>
          <p:nvPr>
            <p:ph type="title" idx="4294967295"/>
          </p:nvPr>
        </p:nvSpPr>
        <p:spPr>
          <a:xfrm>
            <a:off x="1148861" y="5756031"/>
            <a:ext cx="6151171"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chemeClr val="tx1"/>
                </a:solidFill>
                <a:effectLst/>
                <a:uLnTx/>
                <a:uFillTx/>
                <a:latin typeface="+mn-lt"/>
                <a:ea typeface="+mn-ea"/>
                <a:cs typeface="+mn-cs"/>
              </a:rPr>
              <a:t>Source: </a:t>
            </a:r>
            <a:r>
              <a:rPr kumimoji="0" lang="en-AU" sz="1800" b="0" i="0" u="none" strike="noStrike" kern="1200" cap="none" spc="0" normalizeH="0" baseline="0" noProof="0" dirty="0">
                <a:ln>
                  <a:noFill/>
                </a:ln>
                <a:solidFill>
                  <a:schemeClr val="tx1"/>
                </a:solidFill>
                <a:effectLst/>
                <a:uLnTx/>
                <a:uFillTx/>
                <a:latin typeface="+mn-lt"/>
                <a:ea typeface="+mn-ea"/>
                <a:cs typeface="+mn-cs"/>
                <a:hlinkClick r:id="rId6"/>
              </a:rPr>
              <a:t>https://www.scamwatch.gov.au/stop-check-protect</a:t>
            </a:r>
            <a:r>
              <a:rPr kumimoji="0" lang="en-AU" sz="1800" b="0" i="0" u="none" strike="noStrike" kern="1200" cap="none" spc="0" normalizeH="0" baseline="0" noProof="0" dirty="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2806187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9099B-73EF-7AC4-1673-21F944F4E62B}"/>
            </a:ext>
          </a:extLst>
        </p:cNvPr>
        <p:cNvGrpSpPr/>
        <p:nvPr/>
      </p:nvGrpSpPr>
      <p:grpSpPr>
        <a:xfrm>
          <a:off x="0" y="0"/>
          <a:ext cx="0" cy="0"/>
          <a:chOff x="0" y="0"/>
          <a:chExt cx="0" cy="0"/>
        </a:xfrm>
      </p:grpSpPr>
      <p:pic>
        <p:nvPicPr>
          <p:cNvPr id="3" name="Picture 2" descr="Stop. Always take a moment before giving your money or personal information to anyone.&#10;Scammers will create a sense of urgency to pressure you into acting quickly. Don't rush to make decisions about money or sharing personal details.&#10;What to do:&#10;- Say no, hang up, or delete suspicious messages.&#10;- Take time to think before responding to unexpected requests.&#10;- Don't let anyone pressure you into immediate action.&#10;- Trust your instincts if something feels wrong.">
            <a:extLst>
              <a:ext uri="{FF2B5EF4-FFF2-40B4-BE49-F238E27FC236}">
                <a16:creationId xmlns:a16="http://schemas.microsoft.com/office/drawing/2014/main" id="{7B6CE577-61B2-1A37-E565-3445B77374B6}"/>
              </a:ext>
            </a:extLst>
          </p:cNvPr>
          <p:cNvPicPr>
            <a:picLocks noChangeAspect="1"/>
          </p:cNvPicPr>
          <p:nvPr/>
        </p:nvPicPr>
        <p:blipFill>
          <a:blip r:embed="rId2"/>
          <a:stretch>
            <a:fillRect/>
          </a:stretch>
        </p:blipFill>
        <p:spPr>
          <a:xfrm>
            <a:off x="360827" y="1571090"/>
            <a:ext cx="11470345" cy="4618694"/>
          </a:xfrm>
          <a:prstGeom prst="rect">
            <a:avLst/>
          </a:prstGeom>
        </p:spPr>
      </p:pic>
    </p:spTree>
    <p:extLst>
      <p:ext uri="{BB962C8B-B14F-4D97-AF65-F5344CB8AC3E}">
        <p14:creationId xmlns:p14="http://schemas.microsoft.com/office/powerpoint/2010/main" val="2048525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D76B7-907D-568F-C164-BDAF563B0BA4}"/>
            </a:ext>
          </a:extLst>
        </p:cNvPr>
        <p:cNvGrpSpPr/>
        <p:nvPr/>
      </p:nvGrpSpPr>
      <p:grpSpPr>
        <a:xfrm>
          <a:off x="0" y="0"/>
          <a:ext cx="0" cy="0"/>
          <a:chOff x="0" y="0"/>
          <a:chExt cx="0" cy="0"/>
        </a:xfrm>
      </p:grpSpPr>
      <p:pic>
        <p:nvPicPr>
          <p:cNvPr id="2" name="Picture 1" descr="Check. Make sure the person or organisation you're dealing with is real.&#10;Scammers pretend to be from organisations you know and trust. Always verify who you're really dealing with before taking any action.&#10;What to do:&#10;- Contact the organisation directly using phone numbers or email addresses you find on their official website or app.&#10;- Research investment opportunities or offers through official sources like ASIC.&#10;- Get a second opinion from family, friends, or professionals.">
            <a:extLst>
              <a:ext uri="{FF2B5EF4-FFF2-40B4-BE49-F238E27FC236}">
                <a16:creationId xmlns:a16="http://schemas.microsoft.com/office/drawing/2014/main" id="{8C789A97-BD46-99BB-AEE2-015C9FE5319B}"/>
              </a:ext>
            </a:extLst>
          </p:cNvPr>
          <p:cNvPicPr>
            <a:picLocks noChangeAspect="1"/>
          </p:cNvPicPr>
          <p:nvPr/>
        </p:nvPicPr>
        <p:blipFill>
          <a:blip r:embed="rId2"/>
          <a:srcRect l="1352" r="2271"/>
          <a:stretch>
            <a:fillRect/>
          </a:stretch>
        </p:blipFill>
        <p:spPr>
          <a:xfrm>
            <a:off x="388200" y="1700046"/>
            <a:ext cx="11415600" cy="4367995"/>
          </a:xfrm>
          <a:prstGeom prst="rect">
            <a:avLst/>
          </a:prstGeom>
        </p:spPr>
      </p:pic>
    </p:spTree>
    <p:extLst>
      <p:ext uri="{BB962C8B-B14F-4D97-AF65-F5344CB8AC3E}">
        <p14:creationId xmlns:p14="http://schemas.microsoft.com/office/powerpoint/2010/main" val="3448006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83D27-E132-3691-8A70-F8EAF775BBBD}"/>
              </a:ext>
            </a:extLst>
          </p:cNvPr>
          <p:cNvSpPr>
            <a:spLocks noGrp="1"/>
          </p:cNvSpPr>
          <p:nvPr>
            <p:ph type="title"/>
          </p:nvPr>
        </p:nvSpPr>
        <p:spPr/>
        <p:txBody>
          <a:bodyPr/>
          <a:lstStyle/>
          <a:p>
            <a:r>
              <a:rPr lang="en-AU" dirty="0"/>
              <a:t>Does your password include…</a:t>
            </a:r>
          </a:p>
        </p:txBody>
      </p:sp>
      <p:sp>
        <p:nvSpPr>
          <p:cNvPr id="3" name="Content Placeholder 2">
            <a:extLst>
              <a:ext uri="{FF2B5EF4-FFF2-40B4-BE49-F238E27FC236}">
                <a16:creationId xmlns:a16="http://schemas.microsoft.com/office/drawing/2014/main" id="{6F76CA8B-52A6-9725-E3E9-BC7EBB2E775C}"/>
              </a:ext>
            </a:extLst>
          </p:cNvPr>
          <p:cNvSpPr>
            <a:spLocks noGrp="1"/>
          </p:cNvSpPr>
          <p:nvPr>
            <p:ph idx="1"/>
          </p:nvPr>
        </p:nvSpPr>
        <p:spPr/>
        <p:txBody>
          <a:bodyPr/>
          <a:lstStyle/>
          <a:p>
            <a:pPr>
              <a:spcBef>
                <a:spcPts val="2200"/>
              </a:spcBef>
            </a:pPr>
            <a:r>
              <a:rPr lang="en-AU" dirty="0"/>
              <a:t>Lowercase letter</a:t>
            </a:r>
          </a:p>
          <a:p>
            <a:pPr>
              <a:spcBef>
                <a:spcPts val="2200"/>
              </a:spcBef>
            </a:pPr>
            <a:r>
              <a:rPr lang="en-AU" dirty="0"/>
              <a:t>Uppercase letter</a:t>
            </a:r>
          </a:p>
          <a:p>
            <a:pPr>
              <a:spcBef>
                <a:spcPts val="2200"/>
              </a:spcBef>
            </a:pPr>
            <a:r>
              <a:rPr lang="en-AU" dirty="0"/>
              <a:t>Number</a:t>
            </a:r>
          </a:p>
          <a:p>
            <a:pPr>
              <a:spcBef>
                <a:spcPts val="2200"/>
              </a:spcBef>
            </a:pPr>
            <a:r>
              <a:rPr lang="en-AU" dirty="0"/>
              <a:t>Symbol</a:t>
            </a:r>
          </a:p>
          <a:p>
            <a:pPr>
              <a:spcBef>
                <a:spcPts val="2200"/>
              </a:spcBef>
            </a:pPr>
            <a:r>
              <a:rPr lang="en-AU" dirty="0"/>
              <a:t>8+ characters</a:t>
            </a:r>
          </a:p>
        </p:txBody>
      </p:sp>
    </p:spTree>
    <p:extLst>
      <p:ext uri="{BB962C8B-B14F-4D97-AF65-F5344CB8AC3E}">
        <p14:creationId xmlns:p14="http://schemas.microsoft.com/office/powerpoint/2010/main" val="3377784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CF2D-8250-04E8-B3D5-5C6F70C23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961A1-2296-E31A-1980-C01AEED27942}"/>
              </a:ext>
            </a:extLst>
          </p:cNvPr>
          <p:cNvSpPr>
            <a:spLocks noGrp="1"/>
          </p:cNvSpPr>
          <p:nvPr>
            <p:ph type="title"/>
          </p:nvPr>
        </p:nvSpPr>
        <p:spPr/>
        <p:txBody>
          <a:bodyPr/>
          <a:lstStyle/>
          <a:p>
            <a:r>
              <a:rPr lang="en-AU" dirty="0"/>
              <a:t>Device safety</a:t>
            </a:r>
          </a:p>
        </p:txBody>
      </p:sp>
      <p:sp>
        <p:nvSpPr>
          <p:cNvPr id="3" name="TextBox 2">
            <a:extLst>
              <a:ext uri="{FF2B5EF4-FFF2-40B4-BE49-F238E27FC236}">
                <a16:creationId xmlns:a16="http://schemas.microsoft.com/office/drawing/2014/main" id="{8CBC9C09-CF00-CA95-029D-655605181F53}"/>
              </a:ext>
            </a:extLst>
          </p:cNvPr>
          <p:cNvSpPr txBox="1"/>
          <p:nvPr/>
        </p:nvSpPr>
        <p:spPr>
          <a:xfrm>
            <a:off x="2426678" y="4676002"/>
            <a:ext cx="2879705" cy="400110"/>
          </a:xfrm>
          <a:prstGeom prst="rect">
            <a:avLst/>
          </a:prstGeom>
          <a:noFill/>
        </p:spPr>
        <p:txBody>
          <a:bodyPr wrap="square" rtlCol="0">
            <a:spAutoFit/>
          </a:bodyPr>
          <a:lstStyle/>
          <a:p>
            <a:r>
              <a:rPr lang="en-AU" sz="2000" dirty="0">
                <a:latin typeface="Telstra Text" panose="020B0504040000000004" pitchFamily="34" charset="77"/>
                <a:ea typeface="Telstra Text" panose="020B0504040000000004" pitchFamily="34" charset="77"/>
              </a:rPr>
              <a:t>Lock your device </a:t>
            </a:r>
          </a:p>
        </p:txBody>
      </p:sp>
      <p:sp>
        <p:nvSpPr>
          <p:cNvPr id="4" name="TextBox 3">
            <a:extLst>
              <a:ext uri="{FF2B5EF4-FFF2-40B4-BE49-F238E27FC236}">
                <a16:creationId xmlns:a16="http://schemas.microsoft.com/office/drawing/2014/main" id="{CAB41C36-C3EB-642C-7498-F8CD4EFED091}"/>
              </a:ext>
            </a:extLst>
          </p:cNvPr>
          <p:cNvSpPr txBox="1"/>
          <p:nvPr/>
        </p:nvSpPr>
        <p:spPr>
          <a:xfrm>
            <a:off x="6993631" y="4676002"/>
            <a:ext cx="2771691" cy="400110"/>
          </a:xfrm>
          <a:prstGeom prst="rect">
            <a:avLst/>
          </a:prstGeom>
          <a:noFill/>
        </p:spPr>
        <p:txBody>
          <a:bodyPr wrap="square" rtlCol="0">
            <a:spAutoFit/>
          </a:bodyPr>
          <a:lstStyle/>
          <a:p>
            <a:r>
              <a:rPr lang="en-AU" sz="2000" dirty="0">
                <a:latin typeface="Telstra Text" panose="020B0504040000000004" pitchFamily="34" charset="77"/>
                <a:ea typeface="Telstra Text" panose="020B0504040000000004" pitchFamily="34" charset="77"/>
              </a:rPr>
              <a:t>Update your software</a:t>
            </a:r>
          </a:p>
        </p:txBody>
      </p:sp>
      <p:pic>
        <p:nvPicPr>
          <p:cNvPr id="8" name="Picture 7">
            <a:extLst>
              <a:ext uri="{FF2B5EF4-FFF2-40B4-BE49-F238E27FC236}">
                <a16:creationId xmlns:a16="http://schemas.microsoft.com/office/drawing/2014/main" id="{B066CD57-C5F7-2B56-471B-8D324F1475D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426678" y="2730500"/>
            <a:ext cx="1409700" cy="1485900"/>
          </a:xfrm>
          <a:prstGeom prst="rect">
            <a:avLst/>
          </a:prstGeom>
        </p:spPr>
      </p:pic>
      <p:pic>
        <p:nvPicPr>
          <p:cNvPr id="9" name="Picture 8">
            <a:extLst>
              <a:ext uri="{FF2B5EF4-FFF2-40B4-BE49-F238E27FC236}">
                <a16:creationId xmlns:a16="http://schemas.microsoft.com/office/drawing/2014/main" id="{B5A7CFDF-189C-B0B8-2C47-849A7E977F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93631" y="2774950"/>
            <a:ext cx="1460500" cy="1397000"/>
          </a:xfrm>
          <a:prstGeom prst="rect">
            <a:avLst/>
          </a:prstGeom>
        </p:spPr>
      </p:pic>
    </p:spTree>
    <p:extLst>
      <p:ext uri="{BB962C8B-B14F-4D97-AF65-F5344CB8AC3E}">
        <p14:creationId xmlns:p14="http://schemas.microsoft.com/office/powerpoint/2010/main" val="1291015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CA535-87A8-1318-6AD7-3CE27515B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8D83E-C6A4-1F8D-172F-E1C3EE98AB98}"/>
              </a:ext>
            </a:extLst>
          </p:cNvPr>
          <p:cNvSpPr>
            <a:spLocks noGrp="1"/>
          </p:cNvSpPr>
          <p:nvPr>
            <p:ph type="title"/>
          </p:nvPr>
        </p:nvSpPr>
        <p:spPr/>
        <p:txBody>
          <a:bodyPr/>
          <a:lstStyle/>
          <a:p>
            <a:r>
              <a:rPr lang="en-AU" dirty="0"/>
              <a:t>Safer online habits</a:t>
            </a:r>
          </a:p>
        </p:txBody>
      </p:sp>
      <p:sp>
        <p:nvSpPr>
          <p:cNvPr id="6" name="Content Placeholder 2">
            <a:extLst>
              <a:ext uri="{FF2B5EF4-FFF2-40B4-BE49-F238E27FC236}">
                <a16:creationId xmlns:a16="http://schemas.microsoft.com/office/drawing/2014/main" id="{EEED791A-851B-D06E-B822-AEA4A7CFA878}"/>
              </a:ext>
            </a:extLst>
          </p:cNvPr>
          <p:cNvSpPr txBox="1">
            <a:spLocks/>
          </p:cNvSpPr>
          <p:nvPr/>
        </p:nvSpPr>
        <p:spPr>
          <a:xfrm>
            <a:off x="599610" y="3306804"/>
            <a:ext cx="2482255" cy="265874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b="1" dirty="0"/>
              <a:t>Think before you post: </a:t>
            </a:r>
            <a:r>
              <a:rPr lang="en-AU" sz="2000" dirty="0"/>
              <a:t>avoid sharing your birthday, home address, phone number, travel plans and your location.</a:t>
            </a:r>
          </a:p>
        </p:txBody>
      </p:sp>
      <p:pic>
        <p:nvPicPr>
          <p:cNvPr id="8" name="Picture 7">
            <a:extLst>
              <a:ext uri="{FF2B5EF4-FFF2-40B4-BE49-F238E27FC236}">
                <a16:creationId xmlns:a16="http://schemas.microsoft.com/office/drawing/2014/main" id="{8846FC1A-6911-076C-3970-731150D1F58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2133740"/>
            <a:ext cx="1168756" cy="1202633"/>
          </a:xfrm>
          <a:prstGeom prst="rect">
            <a:avLst/>
          </a:prstGeom>
        </p:spPr>
      </p:pic>
      <p:sp>
        <p:nvSpPr>
          <p:cNvPr id="7" name="Content Placeholder 2">
            <a:extLst>
              <a:ext uri="{FF2B5EF4-FFF2-40B4-BE49-F238E27FC236}">
                <a16:creationId xmlns:a16="http://schemas.microsoft.com/office/drawing/2014/main" id="{BB9A94AE-1C94-1EE4-261D-E75854E56F76}"/>
              </a:ext>
            </a:extLst>
          </p:cNvPr>
          <p:cNvSpPr txBox="1">
            <a:spLocks/>
          </p:cNvSpPr>
          <p:nvPr/>
        </p:nvSpPr>
        <p:spPr>
          <a:xfrm>
            <a:off x="3434690" y="3306804"/>
            <a:ext cx="248225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b="1" dirty="0"/>
              <a:t>Only shop on trusted websites </a:t>
            </a:r>
            <a:r>
              <a:rPr lang="en-AU" sz="2000" dirty="0"/>
              <a:t>that begin with https:// and show a padlock icon.</a:t>
            </a:r>
          </a:p>
        </p:txBody>
      </p:sp>
      <p:pic>
        <p:nvPicPr>
          <p:cNvPr id="11" name="Picture 10">
            <a:extLst>
              <a:ext uri="{FF2B5EF4-FFF2-40B4-BE49-F238E27FC236}">
                <a16:creationId xmlns:a16="http://schemas.microsoft.com/office/drawing/2014/main" id="{3CF00781-6696-02BB-6314-620E7B608EA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9000" y="2133740"/>
            <a:ext cx="1168756" cy="1202633"/>
          </a:xfrm>
          <a:prstGeom prst="rect">
            <a:avLst/>
          </a:prstGeom>
        </p:spPr>
      </p:pic>
      <p:sp>
        <p:nvSpPr>
          <p:cNvPr id="3" name="Content Placeholder 2">
            <a:extLst>
              <a:ext uri="{FF2B5EF4-FFF2-40B4-BE49-F238E27FC236}">
                <a16:creationId xmlns:a16="http://schemas.microsoft.com/office/drawing/2014/main" id="{CF6B1FC3-9C83-340A-CAD6-B54E8AC87C3F}"/>
              </a:ext>
            </a:extLst>
          </p:cNvPr>
          <p:cNvSpPr txBox="1">
            <a:spLocks/>
          </p:cNvSpPr>
          <p:nvPr/>
        </p:nvSpPr>
        <p:spPr>
          <a:xfrm>
            <a:off x="6269770" y="3306804"/>
            <a:ext cx="2482255"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b="1" dirty="0"/>
              <a:t>Avoid public Wi-Fi </a:t>
            </a:r>
            <a:r>
              <a:rPr lang="en-AU" sz="2000" dirty="0"/>
              <a:t>for online banking or logging into important accounts — scammers can steal your details.</a:t>
            </a:r>
          </a:p>
        </p:txBody>
      </p:sp>
      <p:pic>
        <p:nvPicPr>
          <p:cNvPr id="4" name="Picture 3">
            <a:extLst>
              <a:ext uri="{FF2B5EF4-FFF2-40B4-BE49-F238E27FC236}">
                <a16:creationId xmlns:a16="http://schemas.microsoft.com/office/drawing/2014/main" id="{DAF1F491-1B1D-55DF-2E3F-9A2FE2C86D5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3106" y="2133740"/>
            <a:ext cx="1168756" cy="1202633"/>
          </a:xfrm>
          <a:prstGeom prst="rect">
            <a:avLst/>
          </a:prstGeom>
        </p:spPr>
      </p:pic>
      <p:sp>
        <p:nvSpPr>
          <p:cNvPr id="5" name="Content Placeholder 2">
            <a:extLst>
              <a:ext uri="{FF2B5EF4-FFF2-40B4-BE49-F238E27FC236}">
                <a16:creationId xmlns:a16="http://schemas.microsoft.com/office/drawing/2014/main" id="{90B1E87D-7754-D42D-7F19-B3EDA0BF0858}"/>
              </a:ext>
            </a:extLst>
          </p:cNvPr>
          <p:cNvSpPr txBox="1">
            <a:spLocks/>
          </p:cNvSpPr>
          <p:nvPr/>
        </p:nvSpPr>
        <p:spPr>
          <a:xfrm>
            <a:off x="9104851" y="3306804"/>
            <a:ext cx="2482255"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b="1" dirty="0"/>
              <a:t>Log out of accounts </a:t>
            </a:r>
            <a:r>
              <a:rPr lang="en-AU" sz="2000" dirty="0"/>
              <a:t>when using shared or public computers (or avoid logging in altogether!).</a:t>
            </a:r>
          </a:p>
        </p:txBody>
      </p:sp>
      <p:pic>
        <p:nvPicPr>
          <p:cNvPr id="14" name="Picture 13">
            <a:extLst>
              <a:ext uri="{FF2B5EF4-FFF2-40B4-BE49-F238E27FC236}">
                <a16:creationId xmlns:a16="http://schemas.microsoft.com/office/drawing/2014/main" id="{032B8D07-DC66-1FB7-7DF7-C3C58C25BF5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07212" y="2133740"/>
            <a:ext cx="1168756" cy="1202633"/>
          </a:xfrm>
          <a:prstGeom prst="rect">
            <a:avLst/>
          </a:prstGeom>
        </p:spPr>
      </p:pic>
    </p:spTree>
    <p:extLst>
      <p:ext uri="{BB962C8B-B14F-4D97-AF65-F5344CB8AC3E}">
        <p14:creationId xmlns:p14="http://schemas.microsoft.com/office/powerpoint/2010/main" val="242961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B828-8D7D-95A1-F83B-74CE41FA2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03666-276A-B23F-F0FC-1879F075EB28}"/>
              </a:ext>
            </a:extLst>
          </p:cNvPr>
          <p:cNvSpPr>
            <a:spLocks noGrp="1"/>
          </p:cNvSpPr>
          <p:nvPr>
            <p:ph type="title"/>
          </p:nvPr>
        </p:nvSpPr>
        <p:spPr/>
        <p:txBody>
          <a:bodyPr/>
          <a:lstStyle/>
          <a:p>
            <a:r>
              <a:rPr lang="en-AU" dirty="0"/>
              <a:t>Safer online habits</a:t>
            </a:r>
          </a:p>
        </p:txBody>
      </p:sp>
      <p:sp>
        <p:nvSpPr>
          <p:cNvPr id="6" name="Content Placeholder 2">
            <a:extLst>
              <a:ext uri="{FF2B5EF4-FFF2-40B4-BE49-F238E27FC236}">
                <a16:creationId xmlns:a16="http://schemas.microsoft.com/office/drawing/2014/main" id="{4CBF1341-6D41-6406-062A-95048847D650}"/>
              </a:ext>
            </a:extLst>
          </p:cNvPr>
          <p:cNvSpPr txBox="1">
            <a:spLocks/>
          </p:cNvSpPr>
          <p:nvPr/>
        </p:nvSpPr>
        <p:spPr>
          <a:xfrm>
            <a:off x="599610" y="3306804"/>
            <a:ext cx="223737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b="1" dirty="0"/>
              <a:t>Use privacy settings </a:t>
            </a:r>
            <a:r>
              <a:rPr lang="en-AU" sz="2000" dirty="0"/>
              <a:t>on social media to limit who can see your posts.</a:t>
            </a:r>
          </a:p>
        </p:txBody>
      </p:sp>
      <p:pic>
        <p:nvPicPr>
          <p:cNvPr id="8" name="Picture 7">
            <a:extLst>
              <a:ext uri="{FF2B5EF4-FFF2-40B4-BE49-F238E27FC236}">
                <a16:creationId xmlns:a16="http://schemas.microsoft.com/office/drawing/2014/main" id="{03755F1F-AA13-3AAB-4743-36C48E09E6B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2133740"/>
            <a:ext cx="1168756" cy="1202633"/>
          </a:xfrm>
          <a:prstGeom prst="rect">
            <a:avLst/>
          </a:prstGeom>
        </p:spPr>
      </p:pic>
      <p:sp>
        <p:nvSpPr>
          <p:cNvPr id="7" name="Content Placeholder 2">
            <a:extLst>
              <a:ext uri="{FF2B5EF4-FFF2-40B4-BE49-F238E27FC236}">
                <a16:creationId xmlns:a16="http://schemas.microsoft.com/office/drawing/2014/main" id="{B50579E4-CBA2-151A-A08E-7D90814F61CB}"/>
              </a:ext>
            </a:extLst>
          </p:cNvPr>
          <p:cNvSpPr txBox="1">
            <a:spLocks/>
          </p:cNvSpPr>
          <p:nvPr/>
        </p:nvSpPr>
        <p:spPr>
          <a:xfrm>
            <a:off x="2917329" y="3336373"/>
            <a:ext cx="223737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b="1" dirty="0"/>
              <a:t>Don't accept friend requests </a:t>
            </a:r>
            <a:r>
              <a:rPr lang="en-AU" sz="2000" dirty="0"/>
              <a:t>or messages from people you don’t know.</a:t>
            </a:r>
          </a:p>
        </p:txBody>
      </p:sp>
      <p:pic>
        <p:nvPicPr>
          <p:cNvPr id="11" name="Picture 10">
            <a:extLst>
              <a:ext uri="{FF2B5EF4-FFF2-40B4-BE49-F238E27FC236}">
                <a16:creationId xmlns:a16="http://schemas.microsoft.com/office/drawing/2014/main" id="{1695840D-8A10-D2EA-EFE8-87725E828BB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01206" y="2133740"/>
            <a:ext cx="1168756" cy="1202633"/>
          </a:xfrm>
          <a:prstGeom prst="rect">
            <a:avLst/>
          </a:prstGeom>
        </p:spPr>
      </p:pic>
      <p:sp>
        <p:nvSpPr>
          <p:cNvPr id="3" name="Content Placeholder 2">
            <a:extLst>
              <a:ext uri="{FF2B5EF4-FFF2-40B4-BE49-F238E27FC236}">
                <a16:creationId xmlns:a16="http://schemas.microsoft.com/office/drawing/2014/main" id="{45077318-D4B2-1887-2239-40EB7133AEC3}"/>
              </a:ext>
            </a:extLst>
          </p:cNvPr>
          <p:cNvSpPr txBox="1">
            <a:spLocks/>
          </p:cNvSpPr>
          <p:nvPr/>
        </p:nvSpPr>
        <p:spPr>
          <a:xfrm>
            <a:off x="5235049" y="3306804"/>
            <a:ext cx="2237375"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b="1" dirty="0"/>
              <a:t>Be cautious </a:t>
            </a:r>
            <a:r>
              <a:rPr lang="en-AU" sz="2000" dirty="0"/>
              <a:t>of pop-up ads, competitions, or prize messages — they’re often scams.</a:t>
            </a:r>
          </a:p>
        </p:txBody>
      </p:sp>
      <p:pic>
        <p:nvPicPr>
          <p:cNvPr id="4" name="Picture 3">
            <a:extLst>
              <a:ext uri="{FF2B5EF4-FFF2-40B4-BE49-F238E27FC236}">
                <a16:creationId xmlns:a16="http://schemas.microsoft.com/office/drawing/2014/main" id="{C9089D28-D4EB-6A79-2C63-33FA827A95C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97518" y="2133740"/>
            <a:ext cx="1168756" cy="1202633"/>
          </a:xfrm>
          <a:prstGeom prst="rect">
            <a:avLst/>
          </a:prstGeom>
        </p:spPr>
      </p:pic>
      <p:sp>
        <p:nvSpPr>
          <p:cNvPr id="5" name="Content Placeholder 2">
            <a:extLst>
              <a:ext uri="{FF2B5EF4-FFF2-40B4-BE49-F238E27FC236}">
                <a16:creationId xmlns:a16="http://schemas.microsoft.com/office/drawing/2014/main" id="{77F59F65-90F3-1A57-0840-181AECE3F831}"/>
              </a:ext>
            </a:extLst>
          </p:cNvPr>
          <p:cNvSpPr txBox="1">
            <a:spLocks/>
          </p:cNvSpPr>
          <p:nvPr/>
        </p:nvSpPr>
        <p:spPr>
          <a:xfrm>
            <a:off x="7552768" y="3336373"/>
            <a:ext cx="2237375"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b="1" dirty="0"/>
              <a:t>Check app permissions </a:t>
            </a:r>
            <a:r>
              <a:rPr lang="en-AU" sz="2000" dirty="0"/>
              <a:t>— some apps collect unnecessary data.</a:t>
            </a:r>
          </a:p>
        </p:txBody>
      </p:sp>
      <p:pic>
        <p:nvPicPr>
          <p:cNvPr id="14" name="Picture 13">
            <a:extLst>
              <a:ext uri="{FF2B5EF4-FFF2-40B4-BE49-F238E27FC236}">
                <a16:creationId xmlns:a16="http://schemas.microsoft.com/office/drawing/2014/main" id="{A98BA798-36CC-27E2-5D66-75810597305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90143" y="2145463"/>
            <a:ext cx="1168756" cy="1202633"/>
          </a:xfrm>
          <a:prstGeom prst="rect">
            <a:avLst/>
          </a:prstGeom>
        </p:spPr>
      </p:pic>
      <p:sp>
        <p:nvSpPr>
          <p:cNvPr id="9" name="Content Placeholder 2">
            <a:extLst>
              <a:ext uri="{FF2B5EF4-FFF2-40B4-BE49-F238E27FC236}">
                <a16:creationId xmlns:a16="http://schemas.microsoft.com/office/drawing/2014/main" id="{92B7F5EA-FDAB-E862-E27E-DA4F5F19ABBC}"/>
              </a:ext>
            </a:extLst>
          </p:cNvPr>
          <p:cNvSpPr txBox="1">
            <a:spLocks/>
          </p:cNvSpPr>
          <p:nvPr/>
        </p:nvSpPr>
        <p:spPr>
          <a:xfrm>
            <a:off x="9870488" y="3336373"/>
            <a:ext cx="208705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b="1" dirty="0"/>
              <a:t>Dispose of devices safely.</a:t>
            </a:r>
            <a:endParaRPr lang="en-AU" sz="2000" dirty="0"/>
          </a:p>
        </p:txBody>
      </p:sp>
      <p:pic>
        <p:nvPicPr>
          <p:cNvPr id="10" name="Picture 9">
            <a:extLst>
              <a:ext uri="{FF2B5EF4-FFF2-40B4-BE49-F238E27FC236}">
                <a16:creationId xmlns:a16="http://schemas.microsoft.com/office/drawing/2014/main" id="{EB0C25C4-4A91-FBA8-C973-E9EF5A0954C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3830" y="2145463"/>
            <a:ext cx="1168756" cy="1202633"/>
          </a:xfrm>
          <a:prstGeom prst="rect">
            <a:avLst/>
          </a:prstGeom>
        </p:spPr>
      </p:pic>
    </p:spTree>
    <p:extLst>
      <p:ext uri="{BB962C8B-B14F-4D97-AF65-F5344CB8AC3E}">
        <p14:creationId xmlns:p14="http://schemas.microsoft.com/office/powerpoint/2010/main" val="95351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0040F-639B-1AE2-C970-8C1CE8B3E15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C95DBFB-BB23-200E-F24C-E85DCE7BD032}"/>
              </a:ext>
              <a:ext uri="{C183D7F6-B498-43B3-948B-1728B52AA6E4}">
                <adec:decorative xmlns:adec="http://schemas.microsoft.com/office/drawing/2017/decorative" val="1"/>
              </a:ext>
            </a:extLst>
          </p:cNvPr>
          <p:cNvSpPr/>
          <p:nvPr/>
        </p:nvSpPr>
        <p:spPr>
          <a:xfrm>
            <a:off x="10304585" y="0"/>
            <a:ext cx="1887415" cy="1359877"/>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pic>
        <p:nvPicPr>
          <p:cNvPr id="5" name="Picture 4" descr="Protect. Act quickly if sometihing feels wrong.&#10;The sooner you act, the better you can protect yourself and others from scammers.&#10;What to do:&#10;- Contact your bank immediately if you think you've lost money or shared financial details.&#10;- Contact IDCARE (www.idcare.org or call 1800 595 160) if you want support to recover - they can help you create a plan to limit the damage of scams.&#10;- Report to ScamWatch (www.scamwatch.gov.au) to help protect others.&#10;- Report to police (www.cyber.gov.au).&#10;- Change passwords and security detials if you think they've been compromised.&#10;- Monitor your bank statements and credit reports for unusual activity.&#10;- Report the scam to the impersonated organisation and platform where the scam is happening.&#10;- Being scammed can feel overwhelming. Support is available at Lifeline on 13 11 14 or Beyond Blue on 1300 22 4636.">
            <a:extLst>
              <a:ext uri="{FF2B5EF4-FFF2-40B4-BE49-F238E27FC236}">
                <a16:creationId xmlns:a16="http://schemas.microsoft.com/office/drawing/2014/main" id="{32991C74-2B71-A7E8-2815-83EF97F83CA6}"/>
              </a:ext>
            </a:extLst>
          </p:cNvPr>
          <p:cNvPicPr>
            <a:picLocks noChangeAspect="1"/>
          </p:cNvPicPr>
          <p:nvPr/>
        </p:nvPicPr>
        <p:blipFill>
          <a:blip r:embed="rId2"/>
          <a:stretch>
            <a:fillRect/>
          </a:stretch>
        </p:blipFill>
        <p:spPr>
          <a:xfrm>
            <a:off x="360826" y="352662"/>
            <a:ext cx="11470345" cy="6152675"/>
          </a:xfrm>
          <a:prstGeom prst="rect">
            <a:avLst/>
          </a:prstGeom>
        </p:spPr>
      </p:pic>
    </p:spTree>
    <p:extLst>
      <p:ext uri="{BB962C8B-B14F-4D97-AF65-F5344CB8AC3E}">
        <p14:creationId xmlns:p14="http://schemas.microsoft.com/office/powerpoint/2010/main" val="812916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ouch looking at a cell phone&#10;">
            <a:extLst>
              <a:ext uri="{FF2B5EF4-FFF2-40B4-BE49-F238E27FC236}">
                <a16:creationId xmlns:a16="http://schemas.microsoft.com/office/drawing/2014/main" id="{DB00BBA5-3FA9-0EC8-0417-50D72F54D65C}"/>
              </a:ext>
            </a:extLst>
          </p:cNvPr>
          <p:cNvPicPr>
            <a:picLocks noChangeAspect="1"/>
          </p:cNvPicPr>
          <p:nvPr/>
        </p:nvPicPr>
        <p:blipFill>
          <a:blip r:embed="rId2"/>
          <a:stretch>
            <a:fillRect/>
          </a:stretch>
        </p:blipFill>
        <p:spPr>
          <a:xfrm>
            <a:off x="7162050" y="1344631"/>
            <a:ext cx="4378796" cy="4584752"/>
          </a:xfrm>
          <a:prstGeom prst="rect">
            <a:avLst/>
          </a:prstGeom>
        </p:spPr>
      </p:pic>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spTree>
    <p:extLst>
      <p:ext uri="{BB962C8B-B14F-4D97-AF65-F5344CB8AC3E}">
        <p14:creationId xmlns:p14="http://schemas.microsoft.com/office/powerpoint/2010/main" val="2534016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F089-215A-8D55-49A0-80DF5EAC4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0B667-0318-1258-2421-799BA6956A9E}"/>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619B3B64-86C2-A2FC-0DB7-D2E11B1C82D4}"/>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401CD29D-A2E0-601A-712A-7B6CD0552555}"/>
              </a:ext>
            </a:extLst>
          </p:cNvPr>
          <p:cNvSpPr txBox="1">
            <a:spLocks/>
          </p:cNvSpPr>
          <p:nvPr/>
        </p:nvSpPr>
        <p:spPr>
          <a:xfrm>
            <a:off x="838200"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Describe common types of online and phone scams.</a:t>
            </a:r>
          </a:p>
        </p:txBody>
      </p:sp>
      <p:sp>
        <p:nvSpPr>
          <p:cNvPr id="11" name="Content Placeholder 2">
            <a:extLst>
              <a:ext uri="{FF2B5EF4-FFF2-40B4-BE49-F238E27FC236}">
                <a16:creationId xmlns:a16="http://schemas.microsoft.com/office/drawing/2014/main" id="{7153AD02-09CF-888D-075B-CEA486B30387}"/>
              </a:ext>
            </a:extLst>
          </p:cNvPr>
          <p:cNvSpPr txBox="1">
            <a:spLocks/>
          </p:cNvSpPr>
          <p:nvPr/>
        </p:nvSpPr>
        <p:spPr>
          <a:xfrm>
            <a:off x="3043032" y="3697803"/>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Identify scam red flags in email, SMS, phone calls and websites.</a:t>
            </a:r>
          </a:p>
        </p:txBody>
      </p:sp>
      <p:sp>
        <p:nvSpPr>
          <p:cNvPr id="14" name="Content Placeholder 2">
            <a:extLst>
              <a:ext uri="{FF2B5EF4-FFF2-40B4-BE49-F238E27FC236}">
                <a16:creationId xmlns:a16="http://schemas.microsoft.com/office/drawing/2014/main" id="{B7230C8D-DD0A-EE10-B0B5-AC2D434A62B6}"/>
              </a:ext>
            </a:extLst>
          </p:cNvPr>
          <p:cNvSpPr txBox="1">
            <a:spLocks/>
          </p:cNvSpPr>
          <p:nvPr/>
        </p:nvSpPr>
        <p:spPr>
          <a:xfrm>
            <a:off x="5247864" y="3695286"/>
            <a:ext cx="2052035"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Take steps to protect personal information.</a:t>
            </a:r>
          </a:p>
        </p:txBody>
      </p:sp>
      <p:sp>
        <p:nvSpPr>
          <p:cNvPr id="6" name="Content Placeholder 2">
            <a:extLst>
              <a:ext uri="{FF2B5EF4-FFF2-40B4-BE49-F238E27FC236}">
                <a16:creationId xmlns:a16="http://schemas.microsoft.com/office/drawing/2014/main" id="{5949A41E-802A-C870-1D11-F4CE5408F753}"/>
              </a:ext>
            </a:extLst>
          </p:cNvPr>
          <p:cNvSpPr txBox="1">
            <a:spLocks/>
          </p:cNvSpPr>
          <p:nvPr/>
        </p:nvSpPr>
        <p:spPr>
          <a:xfrm>
            <a:off x="7452731" y="3683563"/>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Block, delete, or report a suspected scam.</a:t>
            </a:r>
          </a:p>
        </p:txBody>
      </p:sp>
      <p:sp>
        <p:nvSpPr>
          <p:cNvPr id="13" name="Content Placeholder 2">
            <a:extLst>
              <a:ext uri="{FF2B5EF4-FFF2-40B4-BE49-F238E27FC236}">
                <a16:creationId xmlns:a16="http://schemas.microsoft.com/office/drawing/2014/main" id="{AB4E3E17-681C-57E0-7FA8-C3FBF4D8CBAC}"/>
              </a:ext>
            </a:extLst>
          </p:cNvPr>
          <p:cNvSpPr txBox="1">
            <a:spLocks/>
          </p:cNvSpPr>
          <p:nvPr/>
        </p:nvSpPr>
        <p:spPr>
          <a:xfrm>
            <a:off x="9788319" y="3695286"/>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Understand where to go for help and support.</a:t>
            </a:r>
          </a:p>
        </p:txBody>
      </p:sp>
      <p:pic>
        <p:nvPicPr>
          <p:cNvPr id="7" name="Picture 6">
            <a:extLst>
              <a:ext uri="{FF2B5EF4-FFF2-40B4-BE49-F238E27FC236}">
                <a16:creationId xmlns:a16="http://schemas.microsoft.com/office/drawing/2014/main" id="{1E40420A-8AF8-452F-D127-FDF0EAB9741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769687"/>
            <a:ext cx="1052805" cy="998350"/>
          </a:xfrm>
          <a:prstGeom prst="rect">
            <a:avLst/>
          </a:prstGeom>
        </p:spPr>
      </p:pic>
      <p:pic>
        <p:nvPicPr>
          <p:cNvPr id="9" name="Picture 8">
            <a:extLst>
              <a:ext uri="{FF2B5EF4-FFF2-40B4-BE49-F238E27FC236}">
                <a16:creationId xmlns:a16="http://schemas.microsoft.com/office/drawing/2014/main" id="{8ACB10F8-715B-C1BF-0E49-CD892BCEFE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10380" y="2725015"/>
            <a:ext cx="998350" cy="1034654"/>
          </a:xfrm>
          <a:prstGeom prst="rect">
            <a:avLst/>
          </a:prstGeom>
        </p:spPr>
      </p:pic>
      <p:pic>
        <p:nvPicPr>
          <p:cNvPr id="4" name="Picture 3">
            <a:extLst>
              <a:ext uri="{FF2B5EF4-FFF2-40B4-BE49-F238E27FC236}">
                <a16:creationId xmlns:a16="http://schemas.microsoft.com/office/drawing/2014/main" id="{DB28FBC4-FE19-C196-DFF8-547A003FE8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22122" y="2733486"/>
            <a:ext cx="1052804" cy="1017711"/>
          </a:xfrm>
          <a:prstGeom prst="rect">
            <a:avLst/>
          </a:prstGeom>
        </p:spPr>
      </p:pic>
      <p:pic>
        <p:nvPicPr>
          <p:cNvPr id="8" name="Picture 7">
            <a:extLst>
              <a:ext uri="{FF2B5EF4-FFF2-40B4-BE49-F238E27FC236}">
                <a16:creationId xmlns:a16="http://schemas.microsoft.com/office/drawing/2014/main" id="{14EF5857-1AE3-B84A-F583-881ACB4E4B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04397" y="2841619"/>
            <a:ext cx="992591" cy="926418"/>
          </a:xfrm>
          <a:prstGeom prst="rect">
            <a:avLst/>
          </a:prstGeom>
        </p:spPr>
      </p:pic>
      <p:pic>
        <p:nvPicPr>
          <p:cNvPr id="12" name="Picture 11">
            <a:extLst>
              <a:ext uri="{FF2B5EF4-FFF2-40B4-BE49-F238E27FC236}">
                <a16:creationId xmlns:a16="http://schemas.microsoft.com/office/drawing/2014/main" id="{C44BBA20-ECDE-E7CF-17E4-5E0AC842085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88317" y="2821248"/>
            <a:ext cx="947170" cy="929949"/>
          </a:xfrm>
          <a:prstGeom prst="rect">
            <a:avLst/>
          </a:prstGeom>
        </p:spPr>
      </p:pic>
    </p:spTree>
    <p:extLst>
      <p:ext uri="{BB962C8B-B14F-4D97-AF65-F5344CB8AC3E}">
        <p14:creationId xmlns:p14="http://schemas.microsoft.com/office/powerpoint/2010/main" val="299675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6"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77E8B-4809-4D7E-AE6B-60DFB7C7D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DE249-FDF2-1B1A-69A9-C75DA8139B01}"/>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94BE92C9-67C9-F3DE-8399-0FAAFF0635BD}"/>
              </a:ext>
            </a:extLst>
          </p:cNvPr>
          <p:cNvSpPr>
            <a:spLocks noGrp="1"/>
          </p:cNvSpPr>
          <p:nvPr>
            <p:ph idx="1"/>
          </p:nvPr>
        </p:nvSpPr>
        <p:spPr>
          <a:xfrm>
            <a:off x="838200" y="1825625"/>
            <a:ext cx="10515600" cy="634240"/>
          </a:xfrm>
        </p:spPr>
        <p:txBody>
          <a:bodyPr>
            <a:normAutofit/>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B431545F-9110-06C7-25CE-38285AF722E6}"/>
              </a:ext>
            </a:extLst>
          </p:cNvPr>
          <p:cNvSpPr txBox="1">
            <a:spLocks/>
          </p:cNvSpPr>
          <p:nvPr/>
        </p:nvSpPr>
        <p:spPr>
          <a:xfrm>
            <a:off x="838200"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Describe common types of online and phone scams.</a:t>
            </a:r>
          </a:p>
        </p:txBody>
      </p:sp>
      <p:sp>
        <p:nvSpPr>
          <p:cNvPr id="11" name="Content Placeholder 2">
            <a:extLst>
              <a:ext uri="{FF2B5EF4-FFF2-40B4-BE49-F238E27FC236}">
                <a16:creationId xmlns:a16="http://schemas.microsoft.com/office/drawing/2014/main" id="{F6973A33-FE46-EF8B-4CE7-42A1476F5655}"/>
              </a:ext>
            </a:extLst>
          </p:cNvPr>
          <p:cNvSpPr txBox="1">
            <a:spLocks/>
          </p:cNvSpPr>
          <p:nvPr/>
        </p:nvSpPr>
        <p:spPr>
          <a:xfrm>
            <a:off x="3043032" y="3697803"/>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Identify scam red flags in email, SMS, phone calls and websites.</a:t>
            </a:r>
          </a:p>
        </p:txBody>
      </p:sp>
      <p:sp>
        <p:nvSpPr>
          <p:cNvPr id="14" name="Content Placeholder 2">
            <a:extLst>
              <a:ext uri="{FF2B5EF4-FFF2-40B4-BE49-F238E27FC236}">
                <a16:creationId xmlns:a16="http://schemas.microsoft.com/office/drawing/2014/main" id="{BFF7F8AA-A4E0-8099-4292-9C991585241A}"/>
              </a:ext>
            </a:extLst>
          </p:cNvPr>
          <p:cNvSpPr txBox="1">
            <a:spLocks/>
          </p:cNvSpPr>
          <p:nvPr/>
        </p:nvSpPr>
        <p:spPr>
          <a:xfrm>
            <a:off x="5247864" y="3695286"/>
            <a:ext cx="2052035"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Take steps to protect personal information.</a:t>
            </a:r>
          </a:p>
        </p:txBody>
      </p:sp>
      <p:sp>
        <p:nvSpPr>
          <p:cNvPr id="6" name="Content Placeholder 2">
            <a:extLst>
              <a:ext uri="{FF2B5EF4-FFF2-40B4-BE49-F238E27FC236}">
                <a16:creationId xmlns:a16="http://schemas.microsoft.com/office/drawing/2014/main" id="{3FDB7B50-0230-960C-8D17-C9B6298C2DF5}"/>
              </a:ext>
            </a:extLst>
          </p:cNvPr>
          <p:cNvSpPr txBox="1">
            <a:spLocks/>
          </p:cNvSpPr>
          <p:nvPr/>
        </p:nvSpPr>
        <p:spPr>
          <a:xfrm>
            <a:off x="7452731" y="3683563"/>
            <a:ext cx="2182754"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Block, delete, or report a suspected scam.</a:t>
            </a:r>
          </a:p>
        </p:txBody>
      </p:sp>
      <p:sp>
        <p:nvSpPr>
          <p:cNvPr id="13" name="Content Placeholder 2">
            <a:extLst>
              <a:ext uri="{FF2B5EF4-FFF2-40B4-BE49-F238E27FC236}">
                <a16:creationId xmlns:a16="http://schemas.microsoft.com/office/drawing/2014/main" id="{8E0BD3C5-BF68-89AB-F9BB-891CA9A9C523}"/>
              </a:ext>
            </a:extLst>
          </p:cNvPr>
          <p:cNvSpPr txBox="1">
            <a:spLocks/>
          </p:cNvSpPr>
          <p:nvPr/>
        </p:nvSpPr>
        <p:spPr>
          <a:xfrm>
            <a:off x="9788319" y="3695286"/>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Understand where to go for help and support.</a:t>
            </a:r>
          </a:p>
        </p:txBody>
      </p:sp>
      <p:pic>
        <p:nvPicPr>
          <p:cNvPr id="7" name="Picture 6">
            <a:extLst>
              <a:ext uri="{FF2B5EF4-FFF2-40B4-BE49-F238E27FC236}">
                <a16:creationId xmlns:a16="http://schemas.microsoft.com/office/drawing/2014/main" id="{CA194576-326D-EAD1-BFD9-04933FCF65B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769687"/>
            <a:ext cx="1052805" cy="998350"/>
          </a:xfrm>
          <a:prstGeom prst="rect">
            <a:avLst/>
          </a:prstGeom>
        </p:spPr>
      </p:pic>
      <p:pic>
        <p:nvPicPr>
          <p:cNvPr id="9" name="Picture 8">
            <a:extLst>
              <a:ext uri="{FF2B5EF4-FFF2-40B4-BE49-F238E27FC236}">
                <a16:creationId xmlns:a16="http://schemas.microsoft.com/office/drawing/2014/main" id="{036B8E82-4AEC-5D6F-9C44-DAD6A29C33E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10380" y="2725015"/>
            <a:ext cx="998350" cy="1034654"/>
          </a:xfrm>
          <a:prstGeom prst="rect">
            <a:avLst/>
          </a:prstGeom>
        </p:spPr>
      </p:pic>
      <p:pic>
        <p:nvPicPr>
          <p:cNvPr id="4" name="Picture 3">
            <a:extLst>
              <a:ext uri="{FF2B5EF4-FFF2-40B4-BE49-F238E27FC236}">
                <a16:creationId xmlns:a16="http://schemas.microsoft.com/office/drawing/2014/main" id="{8CFBFC15-2EB2-A129-8F93-3B785BA59B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22122" y="2733486"/>
            <a:ext cx="1052804" cy="1017711"/>
          </a:xfrm>
          <a:prstGeom prst="rect">
            <a:avLst/>
          </a:prstGeom>
        </p:spPr>
      </p:pic>
      <p:pic>
        <p:nvPicPr>
          <p:cNvPr id="8" name="Picture 7">
            <a:extLst>
              <a:ext uri="{FF2B5EF4-FFF2-40B4-BE49-F238E27FC236}">
                <a16:creationId xmlns:a16="http://schemas.microsoft.com/office/drawing/2014/main" id="{09135E43-8EE9-3620-5BD6-67F3FE8804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04397" y="2841619"/>
            <a:ext cx="992591" cy="926418"/>
          </a:xfrm>
          <a:prstGeom prst="rect">
            <a:avLst/>
          </a:prstGeom>
        </p:spPr>
      </p:pic>
      <p:pic>
        <p:nvPicPr>
          <p:cNvPr id="12" name="Picture 11">
            <a:extLst>
              <a:ext uri="{FF2B5EF4-FFF2-40B4-BE49-F238E27FC236}">
                <a16:creationId xmlns:a16="http://schemas.microsoft.com/office/drawing/2014/main" id="{AAC0AA8A-0CF9-E983-D168-4AFA8876E31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88317" y="2821248"/>
            <a:ext cx="947170" cy="929949"/>
          </a:xfrm>
          <a:prstGeom prst="rect">
            <a:avLst/>
          </a:prstGeom>
        </p:spPr>
      </p:pic>
    </p:spTree>
    <p:extLst>
      <p:ext uri="{BB962C8B-B14F-4D97-AF65-F5344CB8AC3E}">
        <p14:creationId xmlns:p14="http://schemas.microsoft.com/office/powerpoint/2010/main" val="27404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6"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computer&#10;">
            <a:extLst>
              <a:ext uri="{FF2B5EF4-FFF2-40B4-BE49-F238E27FC236}">
                <a16:creationId xmlns:a16="http://schemas.microsoft.com/office/drawing/2014/main" id="{B3F0BCD0-E1BC-DFA7-0944-E33B584ED3B5}"/>
              </a:ext>
            </a:extLst>
          </p:cNvPr>
          <p:cNvPicPr>
            <a:picLocks noChangeAspect="1"/>
          </p:cNvPicPr>
          <p:nvPr/>
        </p:nvPicPr>
        <p:blipFill>
          <a:blip r:embed="rId2"/>
          <a:stretch>
            <a:fillRect/>
          </a:stretch>
        </p:blipFill>
        <p:spPr>
          <a:xfrm>
            <a:off x="335997" y="1642957"/>
            <a:ext cx="11501801" cy="4631449"/>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looking at a phone">
            <a:extLst>
              <a:ext uri="{FF2B5EF4-FFF2-40B4-BE49-F238E27FC236}">
                <a16:creationId xmlns:a16="http://schemas.microsoft.com/office/drawing/2014/main" id="{B887D7F8-2828-48AA-CB66-3DC6BF14920B}"/>
              </a:ext>
            </a:extLst>
          </p:cNvPr>
          <p:cNvPicPr>
            <a:picLocks noChangeAspect="1"/>
          </p:cNvPicPr>
          <p:nvPr/>
        </p:nvPicPr>
        <p:blipFill>
          <a:blip r:embed="rId2"/>
          <a:stretch>
            <a:fillRect/>
          </a:stretch>
        </p:blipFill>
        <p:spPr>
          <a:xfrm>
            <a:off x="335998" y="1642958"/>
            <a:ext cx="11519996" cy="4638776"/>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3FC5-73E0-3984-CA55-3E46BA6D077B}"/>
              </a:ext>
            </a:extLst>
          </p:cNvPr>
          <p:cNvSpPr>
            <a:spLocks noGrp="1"/>
          </p:cNvSpPr>
          <p:nvPr>
            <p:ph type="title"/>
          </p:nvPr>
        </p:nvSpPr>
        <p:spPr/>
        <p:txBody>
          <a:bodyPr/>
          <a:lstStyle/>
          <a:p>
            <a:r>
              <a:rPr lang="en-AU" dirty="0"/>
              <a:t>Learn more</a:t>
            </a:r>
          </a:p>
        </p:txBody>
      </p:sp>
      <p:sp>
        <p:nvSpPr>
          <p:cNvPr id="5" name="Content Placeholder 2">
            <a:extLst>
              <a:ext uri="{FF2B5EF4-FFF2-40B4-BE49-F238E27FC236}">
                <a16:creationId xmlns:a16="http://schemas.microsoft.com/office/drawing/2014/main" id="{EB6A20EB-7EF1-420C-F446-D72A8179C4BF}"/>
              </a:ext>
            </a:extLst>
          </p:cNvPr>
          <p:cNvSpPr txBox="1">
            <a:spLocks/>
          </p:cNvSpPr>
          <p:nvPr/>
        </p:nvSpPr>
        <p:spPr>
          <a:xfrm>
            <a:off x="838200" y="2629802"/>
            <a:ext cx="4291818"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AU" sz="3200" dirty="0">
                <a:solidFill>
                  <a:schemeClr val="accent1"/>
                </a:solidFill>
                <a:hlinkClick r:id="rId2">
                  <a:extLst>
                    <a:ext uri="{A12FA001-AC4F-418D-AE19-62706E023703}">
                      <ahyp:hlinkClr xmlns:ahyp="http://schemas.microsoft.com/office/drawing/2018/hyperlinkcolor" val="tx"/>
                    </a:ext>
                  </a:extLst>
                </a:hlinkClick>
              </a:rPr>
              <a:t>BeConnected</a:t>
            </a:r>
            <a:endParaRPr lang="en-AU" sz="3200" dirty="0">
              <a:solidFill>
                <a:schemeClr val="accent1"/>
              </a:solidFill>
            </a:endParaRPr>
          </a:p>
          <a:p>
            <a:pPr marL="0" indent="0">
              <a:lnSpc>
                <a:spcPct val="100000"/>
              </a:lnSpc>
              <a:spcBef>
                <a:spcPts val="600"/>
              </a:spcBef>
              <a:buNone/>
            </a:pPr>
            <a:r>
              <a:rPr lang="en-AU" dirty="0"/>
              <a:t>Identifying and </a:t>
            </a:r>
            <a:br>
              <a:rPr lang="en-AU" dirty="0"/>
            </a:br>
            <a:r>
              <a:rPr lang="en-AU" dirty="0"/>
              <a:t>avoiding scams</a:t>
            </a:r>
          </a:p>
        </p:txBody>
      </p:sp>
      <p:pic>
        <p:nvPicPr>
          <p:cNvPr id="3" name="Picture 2" descr="QR Code">
            <a:extLst>
              <a:ext uri="{FF2B5EF4-FFF2-40B4-BE49-F238E27FC236}">
                <a16:creationId xmlns:a16="http://schemas.microsoft.com/office/drawing/2014/main" id="{323694F5-294F-CFB9-7B46-22B3C228977E}"/>
              </a:ext>
            </a:extLst>
          </p:cNvPr>
          <p:cNvPicPr>
            <a:picLocks noChangeAspect="1"/>
          </p:cNvPicPr>
          <p:nvPr/>
        </p:nvPicPr>
        <p:blipFill>
          <a:blip r:embed="rId3"/>
          <a:stretch>
            <a:fillRect/>
          </a:stretch>
        </p:blipFill>
        <p:spPr>
          <a:xfrm>
            <a:off x="4667250" y="2572544"/>
            <a:ext cx="2857500" cy="2857500"/>
          </a:xfrm>
          <a:prstGeom prst="rect">
            <a:avLst/>
          </a:prstGeom>
        </p:spPr>
      </p:pic>
    </p:spTree>
    <p:extLst>
      <p:ext uri="{BB962C8B-B14F-4D97-AF65-F5344CB8AC3E}">
        <p14:creationId xmlns:p14="http://schemas.microsoft.com/office/powerpoint/2010/main" val="14513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4FE68-9F6C-B3AB-4E29-0BBFAF9FC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6C6B8-CF3C-C36F-855A-BA130B6C691F}"/>
              </a:ext>
            </a:extLst>
          </p:cNvPr>
          <p:cNvSpPr>
            <a:spLocks noGrp="1"/>
          </p:cNvSpPr>
          <p:nvPr>
            <p:ph type="title"/>
          </p:nvPr>
        </p:nvSpPr>
        <p:spPr/>
        <p:txBody>
          <a:bodyPr/>
          <a:lstStyle/>
          <a:p>
            <a:r>
              <a:rPr lang="en-AU" dirty="0"/>
              <a:t>Learn more</a:t>
            </a:r>
          </a:p>
        </p:txBody>
      </p:sp>
      <p:sp>
        <p:nvSpPr>
          <p:cNvPr id="5" name="Content Placeholder 2">
            <a:extLst>
              <a:ext uri="{FF2B5EF4-FFF2-40B4-BE49-F238E27FC236}">
                <a16:creationId xmlns:a16="http://schemas.microsoft.com/office/drawing/2014/main" id="{D98A27BB-196E-C95F-1F90-D491DC2855F9}"/>
              </a:ext>
            </a:extLst>
          </p:cNvPr>
          <p:cNvSpPr txBox="1">
            <a:spLocks/>
          </p:cNvSpPr>
          <p:nvPr/>
        </p:nvSpPr>
        <p:spPr>
          <a:xfrm>
            <a:off x="838200" y="2629802"/>
            <a:ext cx="4291818"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AU" sz="3200" dirty="0">
                <a:solidFill>
                  <a:schemeClr val="accent1"/>
                </a:solidFill>
                <a:hlinkClick r:id="rId2">
                  <a:extLst>
                    <a:ext uri="{A12FA001-AC4F-418D-AE19-62706E023703}">
                      <ahyp:hlinkClr xmlns:ahyp="http://schemas.microsoft.com/office/drawing/2018/hyperlinkcolor" val="tx"/>
                    </a:ext>
                  </a:extLst>
                </a:hlinkClick>
              </a:rPr>
              <a:t>NSW Gov</a:t>
            </a:r>
            <a:endParaRPr lang="en-AU" sz="3200" dirty="0">
              <a:solidFill>
                <a:schemeClr val="accent1"/>
              </a:solidFill>
            </a:endParaRPr>
          </a:p>
          <a:p>
            <a:pPr marL="0" indent="0">
              <a:lnSpc>
                <a:spcPct val="100000"/>
              </a:lnSpc>
              <a:spcBef>
                <a:spcPts val="600"/>
              </a:spcBef>
              <a:buNone/>
            </a:pPr>
            <a:r>
              <a:rPr lang="en-AU" dirty="0"/>
              <a:t>Tips to staying </a:t>
            </a:r>
            <a:br>
              <a:rPr lang="en-AU" dirty="0"/>
            </a:br>
            <a:r>
              <a:rPr lang="en-AU" dirty="0"/>
              <a:t>safe online</a:t>
            </a:r>
          </a:p>
        </p:txBody>
      </p:sp>
      <p:pic>
        <p:nvPicPr>
          <p:cNvPr id="6" name="Picture 5" descr="QR Code">
            <a:extLst>
              <a:ext uri="{FF2B5EF4-FFF2-40B4-BE49-F238E27FC236}">
                <a16:creationId xmlns:a16="http://schemas.microsoft.com/office/drawing/2014/main" id="{A1407967-38F6-E923-09A3-02DDF2142776}"/>
              </a:ext>
            </a:extLst>
          </p:cNvPr>
          <p:cNvPicPr>
            <a:picLocks noChangeAspect="1"/>
          </p:cNvPicPr>
          <p:nvPr/>
        </p:nvPicPr>
        <p:blipFill>
          <a:blip r:embed="rId3"/>
          <a:stretch>
            <a:fillRect/>
          </a:stretch>
        </p:blipFill>
        <p:spPr>
          <a:xfrm>
            <a:off x="4656000" y="2629802"/>
            <a:ext cx="2880000" cy="2880000"/>
          </a:xfrm>
          <a:prstGeom prst="rect">
            <a:avLst/>
          </a:prstGeom>
        </p:spPr>
      </p:pic>
    </p:spTree>
    <p:extLst>
      <p:ext uri="{BB962C8B-B14F-4D97-AF65-F5344CB8AC3E}">
        <p14:creationId xmlns:p14="http://schemas.microsoft.com/office/powerpoint/2010/main" val="1850212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D4D8E-B8E2-A5A3-AF39-FD8ABB24C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BE47D-9B8C-2355-6E5F-DBB9D852789A}"/>
              </a:ext>
            </a:extLst>
          </p:cNvPr>
          <p:cNvSpPr>
            <a:spLocks noGrp="1"/>
          </p:cNvSpPr>
          <p:nvPr>
            <p:ph type="title"/>
          </p:nvPr>
        </p:nvSpPr>
        <p:spPr/>
        <p:txBody>
          <a:bodyPr/>
          <a:lstStyle/>
          <a:p>
            <a:r>
              <a:rPr lang="en-AU" dirty="0"/>
              <a:t>Learn more</a:t>
            </a:r>
          </a:p>
        </p:txBody>
      </p:sp>
      <p:sp>
        <p:nvSpPr>
          <p:cNvPr id="5" name="Content Placeholder 2">
            <a:extLst>
              <a:ext uri="{FF2B5EF4-FFF2-40B4-BE49-F238E27FC236}">
                <a16:creationId xmlns:a16="http://schemas.microsoft.com/office/drawing/2014/main" id="{F9AE6225-32D4-5D58-6580-D2C61984FE18}"/>
              </a:ext>
            </a:extLst>
          </p:cNvPr>
          <p:cNvSpPr txBox="1">
            <a:spLocks/>
          </p:cNvSpPr>
          <p:nvPr/>
        </p:nvSpPr>
        <p:spPr>
          <a:xfrm>
            <a:off x="838200" y="2629802"/>
            <a:ext cx="4291818"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AU" sz="3200" dirty="0">
                <a:solidFill>
                  <a:schemeClr val="accent1"/>
                </a:solidFill>
                <a:hlinkClick r:id="rId2">
                  <a:extLst>
                    <a:ext uri="{A12FA001-AC4F-418D-AE19-62706E023703}">
                      <ahyp:hlinkClr xmlns:ahyp="http://schemas.microsoft.com/office/drawing/2018/hyperlinkcolor" val="tx"/>
                    </a:ext>
                  </a:extLst>
                </a:hlinkClick>
              </a:rPr>
              <a:t>Scamwatch</a:t>
            </a:r>
            <a:endParaRPr lang="en-AU" sz="3200" dirty="0">
              <a:solidFill>
                <a:schemeClr val="accent4"/>
              </a:solidFill>
            </a:endParaRPr>
          </a:p>
        </p:txBody>
      </p:sp>
      <p:pic>
        <p:nvPicPr>
          <p:cNvPr id="6" name="Picture 5" descr="QR Code">
            <a:extLst>
              <a:ext uri="{FF2B5EF4-FFF2-40B4-BE49-F238E27FC236}">
                <a16:creationId xmlns:a16="http://schemas.microsoft.com/office/drawing/2014/main" id="{92AE2996-9B45-AA69-15B9-AE45777162C2}"/>
              </a:ext>
            </a:extLst>
          </p:cNvPr>
          <p:cNvPicPr>
            <a:picLocks noChangeAspect="1"/>
          </p:cNvPicPr>
          <p:nvPr/>
        </p:nvPicPr>
        <p:blipFill>
          <a:blip r:embed="rId3"/>
          <a:stretch>
            <a:fillRect/>
          </a:stretch>
        </p:blipFill>
        <p:spPr>
          <a:xfrm>
            <a:off x="4656000" y="2629802"/>
            <a:ext cx="2880000" cy="2880000"/>
          </a:xfrm>
          <a:prstGeom prst="rect">
            <a:avLst/>
          </a:prstGeom>
        </p:spPr>
      </p:pic>
    </p:spTree>
    <p:extLst>
      <p:ext uri="{BB962C8B-B14F-4D97-AF65-F5344CB8AC3E}">
        <p14:creationId xmlns:p14="http://schemas.microsoft.com/office/powerpoint/2010/main" val="2699358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C5FC8-8106-2E0D-400F-CDAD8DDB59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C963F1-6933-3C34-CFCD-52EDE8FB0F50}"/>
              </a:ext>
            </a:extLst>
          </p:cNvPr>
          <p:cNvSpPr>
            <a:spLocks noGrp="1"/>
          </p:cNvSpPr>
          <p:nvPr>
            <p:ph type="title"/>
          </p:nvPr>
        </p:nvSpPr>
        <p:spPr/>
        <p:txBody>
          <a:bodyPr/>
          <a:lstStyle/>
          <a:p>
            <a:r>
              <a:rPr lang="en-AU" dirty="0"/>
              <a:t>Learn more</a:t>
            </a:r>
          </a:p>
        </p:txBody>
      </p:sp>
      <p:sp>
        <p:nvSpPr>
          <p:cNvPr id="5" name="Content Placeholder 2">
            <a:extLst>
              <a:ext uri="{FF2B5EF4-FFF2-40B4-BE49-F238E27FC236}">
                <a16:creationId xmlns:a16="http://schemas.microsoft.com/office/drawing/2014/main" id="{AE4DE624-F062-E3CF-86F6-71CCF95B9DFD}"/>
              </a:ext>
            </a:extLst>
          </p:cNvPr>
          <p:cNvSpPr txBox="1">
            <a:spLocks/>
          </p:cNvSpPr>
          <p:nvPr/>
        </p:nvSpPr>
        <p:spPr>
          <a:xfrm>
            <a:off x="838200" y="2629802"/>
            <a:ext cx="4291818"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AU" sz="3200" dirty="0">
                <a:solidFill>
                  <a:schemeClr val="accent1"/>
                </a:solidFill>
                <a:hlinkClick r:id="rId2">
                  <a:extLst>
                    <a:ext uri="{A12FA001-AC4F-418D-AE19-62706E023703}">
                      <ahyp:hlinkClr xmlns:ahyp="http://schemas.microsoft.com/office/drawing/2018/hyperlinkcolor" val="tx"/>
                    </a:ext>
                  </a:extLst>
                </a:hlinkClick>
              </a:rPr>
              <a:t>Cyber.gov.au</a:t>
            </a:r>
            <a:endParaRPr lang="en-AU" sz="3200" dirty="0">
              <a:solidFill>
                <a:schemeClr val="accent1"/>
              </a:solidFill>
            </a:endParaRPr>
          </a:p>
          <a:p>
            <a:pPr marL="0" indent="0">
              <a:lnSpc>
                <a:spcPct val="100000"/>
              </a:lnSpc>
              <a:spcBef>
                <a:spcPts val="600"/>
              </a:spcBef>
              <a:buNone/>
            </a:pPr>
            <a:r>
              <a:rPr lang="en-AU" dirty="0"/>
              <a:t>How to dispose </a:t>
            </a:r>
            <a:br>
              <a:rPr lang="en-AU" dirty="0"/>
            </a:br>
            <a:r>
              <a:rPr lang="en-AU" dirty="0"/>
              <a:t>of your device </a:t>
            </a:r>
            <a:br>
              <a:rPr lang="en-AU" dirty="0"/>
            </a:br>
            <a:r>
              <a:rPr lang="en-AU" dirty="0"/>
              <a:t>securely</a:t>
            </a:r>
          </a:p>
        </p:txBody>
      </p:sp>
      <p:pic>
        <p:nvPicPr>
          <p:cNvPr id="6" name="Picture 5" descr="QR Code">
            <a:extLst>
              <a:ext uri="{FF2B5EF4-FFF2-40B4-BE49-F238E27FC236}">
                <a16:creationId xmlns:a16="http://schemas.microsoft.com/office/drawing/2014/main" id="{B4842702-5A37-2469-1958-086C615D3956}"/>
              </a:ext>
            </a:extLst>
          </p:cNvPr>
          <p:cNvPicPr>
            <a:picLocks noChangeAspect="1"/>
          </p:cNvPicPr>
          <p:nvPr/>
        </p:nvPicPr>
        <p:blipFill>
          <a:blip r:embed="rId3"/>
          <a:stretch>
            <a:fillRect/>
          </a:stretch>
        </p:blipFill>
        <p:spPr>
          <a:xfrm>
            <a:off x="4656000" y="2629802"/>
            <a:ext cx="2880000" cy="2880000"/>
          </a:xfrm>
          <a:prstGeom prst="rect">
            <a:avLst/>
          </a:prstGeom>
        </p:spPr>
      </p:pic>
    </p:spTree>
    <p:extLst>
      <p:ext uri="{BB962C8B-B14F-4D97-AF65-F5344CB8AC3E}">
        <p14:creationId xmlns:p14="http://schemas.microsoft.com/office/powerpoint/2010/main" val="9670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 of the 12 Tech Savvy Seniors Modules">
            <a:extLst>
              <a:ext uri="{FF2B5EF4-FFF2-40B4-BE49-F238E27FC236}">
                <a16:creationId xmlns:a16="http://schemas.microsoft.com/office/drawing/2014/main" id="{1293C6C5-D4CF-8F71-E662-D26F92473309}"/>
              </a:ext>
            </a:extLst>
          </p:cNvPr>
          <p:cNvPicPr>
            <a:picLocks noChangeAspect="1"/>
          </p:cNvPicPr>
          <p:nvPr/>
        </p:nvPicPr>
        <p:blipFill>
          <a:blip r:embed="rId2"/>
          <a:stretch>
            <a:fillRect/>
          </a:stretch>
        </p:blipFill>
        <p:spPr>
          <a:xfrm>
            <a:off x="0" y="3452"/>
            <a:ext cx="12198146" cy="6854547"/>
          </a:xfrm>
          <a:prstGeom prst="rect">
            <a:avLst/>
          </a:prstGeom>
        </p:spPr>
      </p:pic>
      <p:sp>
        <p:nvSpPr>
          <p:cNvPr id="10" name="Title 1">
            <a:extLst>
              <a:ext uri="{FF2B5EF4-FFF2-40B4-BE49-F238E27FC236}">
                <a16:creationId xmlns:a16="http://schemas.microsoft.com/office/drawing/2014/main" id="{98416D0F-45E3-1713-0D26-49F5F30172C4}"/>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3" name="Picture 2" descr="A hand holding a phone with Gmail app opening">
            <a:extLst>
              <a:ext uri="{FF2B5EF4-FFF2-40B4-BE49-F238E27FC236}">
                <a16:creationId xmlns:a16="http://schemas.microsoft.com/office/drawing/2014/main" id="{9208EF50-7341-5E23-EEC3-4CCDA8A481DE}"/>
              </a:ext>
            </a:extLst>
          </p:cNvPr>
          <p:cNvPicPr>
            <a:picLocks noChangeAspect="1"/>
          </p:cNvPicPr>
          <p:nvPr/>
        </p:nvPicPr>
        <p:blipFill>
          <a:blip r:embed="rId2"/>
          <a:stretch>
            <a:fillRect/>
          </a:stretch>
        </p:blipFill>
        <p:spPr>
          <a:xfrm>
            <a:off x="446872" y="1535994"/>
            <a:ext cx="11424289" cy="4600237"/>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solidFill>
                  <a:schemeClr val="bg1"/>
                </a:solidFill>
              </a:rPr>
              <a:t>Have you ever received a suspicious message, email, or phone call?</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computer">
            <a:extLst>
              <a:ext uri="{FF2B5EF4-FFF2-40B4-BE49-F238E27FC236}">
                <a16:creationId xmlns:a16="http://schemas.microsoft.com/office/drawing/2014/main" id="{7EB0B33C-91FC-8651-F310-0B798D8EFCA6}"/>
              </a:ext>
            </a:extLst>
          </p:cNvPr>
          <p:cNvPicPr>
            <a:picLocks noChangeAspect="1"/>
          </p:cNvPicPr>
          <p:nvPr/>
        </p:nvPicPr>
        <p:blipFill>
          <a:blip r:embed="rId2"/>
          <a:stretch>
            <a:fillRect/>
          </a:stretch>
        </p:blipFill>
        <p:spPr>
          <a:xfrm>
            <a:off x="410760" y="1471117"/>
            <a:ext cx="11370477" cy="4578569"/>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What are scams and why do they matter?</a:t>
            </a:r>
          </a:p>
        </p:txBody>
      </p:sp>
      <p:sp>
        <p:nvSpPr>
          <p:cNvPr id="4" name="Content Placeholder 2">
            <a:extLst>
              <a:ext uri="{FF2B5EF4-FFF2-40B4-BE49-F238E27FC236}">
                <a16:creationId xmlns:a16="http://schemas.microsoft.com/office/drawing/2014/main" id="{8571CDA1-03F7-3F61-14CD-BA31D9B71F04}"/>
              </a:ext>
            </a:extLst>
          </p:cNvPr>
          <p:cNvSpPr txBox="1">
            <a:spLocks/>
          </p:cNvSpPr>
          <p:nvPr/>
        </p:nvSpPr>
        <p:spPr>
          <a:xfrm>
            <a:off x="5814645" y="2528367"/>
            <a:ext cx="5931877" cy="391036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A scam is when someone tries to trick you into giving away your money, personal details, or access to your device. </a:t>
            </a:r>
          </a:p>
          <a:p>
            <a:pPr>
              <a:lnSpc>
                <a:spcPct val="120000"/>
              </a:lnSpc>
            </a:pPr>
            <a:r>
              <a:rPr lang="en-AU" sz="2000" dirty="0"/>
              <a:t>Scammers pretend to be someone they’re not to get you to trust them.</a:t>
            </a:r>
          </a:p>
          <a:p>
            <a:pPr>
              <a:lnSpc>
                <a:spcPct val="120000"/>
              </a:lnSpc>
            </a:pPr>
            <a:r>
              <a:rPr lang="en-AU" sz="2000" dirty="0"/>
              <a:t>They’re designed to make you act fast or without thinking. </a:t>
            </a:r>
          </a:p>
          <a:p>
            <a:pPr>
              <a:lnSpc>
                <a:spcPct val="120000"/>
              </a:lnSpc>
            </a:pPr>
            <a:r>
              <a:rPr lang="en-AU" sz="2000" dirty="0"/>
              <a:t>Learning how they work can help you stay safe.</a:t>
            </a:r>
          </a:p>
          <a:p>
            <a:pPr>
              <a:lnSpc>
                <a:spcPct val="120000"/>
              </a:lnSpc>
            </a:pPr>
            <a:endParaRPr lang="en-AU" sz="2000" dirty="0"/>
          </a:p>
        </p:txBody>
      </p:sp>
      <p:pic>
        <p:nvPicPr>
          <p:cNvPr id="5" name="Picture 4" descr="Photograph showing a laptop screen displaying a Gmail inbox within Safari browser on a macOS system.">
            <a:extLst>
              <a:ext uri="{FF2B5EF4-FFF2-40B4-BE49-F238E27FC236}">
                <a16:creationId xmlns:a16="http://schemas.microsoft.com/office/drawing/2014/main" id="{9811C1C9-D568-D267-B52A-7FA005E426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288103"/>
            <a:ext cx="4254164" cy="3154658"/>
          </a:xfrm>
          <a:prstGeom prst="rect">
            <a:avLst/>
          </a:prstGeom>
        </p:spPr>
      </p:pic>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9E53A-55FA-B558-6FD6-3B5549FD6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0ED2C-BDCD-30B7-E057-2EEC2E25A2F3}"/>
              </a:ext>
            </a:extLst>
          </p:cNvPr>
          <p:cNvSpPr>
            <a:spLocks noGrp="1"/>
          </p:cNvSpPr>
          <p:nvPr>
            <p:ph type="title"/>
          </p:nvPr>
        </p:nvSpPr>
        <p:spPr/>
        <p:txBody>
          <a:bodyPr/>
          <a:lstStyle/>
          <a:p>
            <a:r>
              <a:rPr lang="en-AU" dirty="0"/>
              <a:t>Scams can be delivered via…</a:t>
            </a:r>
          </a:p>
        </p:txBody>
      </p:sp>
      <p:pic>
        <p:nvPicPr>
          <p:cNvPr id="5" name="Picture 4">
            <a:extLst>
              <a:ext uri="{FF2B5EF4-FFF2-40B4-BE49-F238E27FC236}">
                <a16:creationId xmlns:a16="http://schemas.microsoft.com/office/drawing/2014/main" id="{A8149086-0CB6-785C-FFCC-F994E8FA1F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3403" y="3034920"/>
            <a:ext cx="1333525" cy="1289074"/>
          </a:xfrm>
          <a:prstGeom prst="rect">
            <a:avLst/>
          </a:prstGeom>
        </p:spPr>
      </p:pic>
      <p:pic>
        <p:nvPicPr>
          <p:cNvPr id="7" name="Picture 6">
            <a:extLst>
              <a:ext uri="{FF2B5EF4-FFF2-40B4-BE49-F238E27FC236}">
                <a16:creationId xmlns:a16="http://schemas.microsoft.com/office/drawing/2014/main" id="{2A49785E-FE1A-417E-426C-71997235A8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26730" y="3169493"/>
            <a:ext cx="1222398" cy="1177947"/>
          </a:xfrm>
          <a:prstGeom prst="rect">
            <a:avLst/>
          </a:prstGeom>
        </p:spPr>
      </p:pic>
      <p:pic>
        <p:nvPicPr>
          <p:cNvPr id="8" name="Picture 7">
            <a:extLst>
              <a:ext uri="{FF2B5EF4-FFF2-40B4-BE49-F238E27FC236}">
                <a16:creationId xmlns:a16="http://schemas.microsoft.com/office/drawing/2014/main" id="{DC394FD9-52B9-3175-0920-F11774AE94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0726" y="3125041"/>
            <a:ext cx="1289075" cy="1222399"/>
          </a:xfrm>
          <a:prstGeom prst="rect">
            <a:avLst/>
          </a:prstGeom>
        </p:spPr>
      </p:pic>
      <p:sp>
        <p:nvSpPr>
          <p:cNvPr id="9" name="TextBox 8">
            <a:extLst>
              <a:ext uri="{FF2B5EF4-FFF2-40B4-BE49-F238E27FC236}">
                <a16:creationId xmlns:a16="http://schemas.microsoft.com/office/drawing/2014/main" id="{FAEB249D-1A93-8429-CFCA-A6AA85E8F7EC}"/>
              </a:ext>
            </a:extLst>
          </p:cNvPr>
          <p:cNvSpPr txBox="1"/>
          <p:nvPr/>
        </p:nvSpPr>
        <p:spPr>
          <a:xfrm>
            <a:off x="883403" y="4627308"/>
            <a:ext cx="1954846" cy="400110"/>
          </a:xfrm>
          <a:prstGeom prst="rect">
            <a:avLst/>
          </a:prstGeom>
          <a:noFill/>
        </p:spPr>
        <p:txBody>
          <a:bodyPr wrap="square" rtlCol="0">
            <a:spAutoFit/>
          </a:bodyPr>
          <a:lstStyle/>
          <a:p>
            <a:r>
              <a:rPr lang="en-AU" sz="2000" dirty="0">
                <a:latin typeface="Telstra Text" panose="020B0504040000000004" pitchFamily="34" charset="77"/>
                <a:ea typeface="Telstra Text" panose="020B0504040000000004" pitchFamily="34" charset="77"/>
              </a:rPr>
              <a:t>Email </a:t>
            </a:r>
          </a:p>
        </p:txBody>
      </p:sp>
      <p:sp>
        <p:nvSpPr>
          <p:cNvPr id="10" name="TextBox 9">
            <a:extLst>
              <a:ext uri="{FF2B5EF4-FFF2-40B4-BE49-F238E27FC236}">
                <a16:creationId xmlns:a16="http://schemas.microsoft.com/office/drawing/2014/main" id="{1AD4BFA0-3444-200E-D126-DBC04B113CBB}"/>
              </a:ext>
            </a:extLst>
          </p:cNvPr>
          <p:cNvSpPr txBox="1"/>
          <p:nvPr/>
        </p:nvSpPr>
        <p:spPr>
          <a:xfrm>
            <a:off x="2749878" y="4625353"/>
            <a:ext cx="1954846" cy="400110"/>
          </a:xfrm>
          <a:prstGeom prst="rect">
            <a:avLst/>
          </a:prstGeom>
          <a:noFill/>
        </p:spPr>
        <p:txBody>
          <a:bodyPr wrap="square" rtlCol="0">
            <a:spAutoFit/>
          </a:bodyPr>
          <a:lstStyle/>
          <a:p>
            <a:r>
              <a:rPr lang="en-AU" sz="2000" dirty="0">
                <a:latin typeface="Telstra Text" panose="020B0504040000000004" pitchFamily="34" charset="77"/>
                <a:ea typeface="Telstra Text" panose="020B0504040000000004" pitchFamily="34" charset="77"/>
              </a:rPr>
              <a:t>Text messages </a:t>
            </a:r>
          </a:p>
        </p:txBody>
      </p:sp>
      <p:sp>
        <p:nvSpPr>
          <p:cNvPr id="11" name="TextBox 10">
            <a:extLst>
              <a:ext uri="{FF2B5EF4-FFF2-40B4-BE49-F238E27FC236}">
                <a16:creationId xmlns:a16="http://schemas.microsoft.com/office/drawing/2014/main" id="{FB337D3C-367B-C83C-8CEA-C3E2B2056191}"/>
              </a:ext>
            </a:extLst>
          </p:cNvPr>
          <p:cNvSpPr txBox="1"/>
          <p:nvPr/>
        </p:nvSpPr>
        <p:spPr>
          <a:xfrm>
            <a:off x="4939347" y="4601175"/>
            <a:ext cx="1954846" cy="1015663"/>
          </a:xfrm>
          <a:prstGeom prst="rect">
            <a:avLst/>
          </a:prstGeom>
          <a:noFill/>
        </p:spPr>
        <p:txBody>
          <a:bodyPr wrap="square" rtlCol="0">
            <a:spAutoFit/>
          </a:bodyPr>
          <a:lstStyle/>
          <a:p>
            <a:r>
              <a:rPr lang="en-AU" sz="2000" dirty="0">
                <a:latin typeface="Telstra Text" panose="020B0504040000000004" pitchFamily="34" charset="77"/>
                <a:ea typeface="Telstra Text" panose="020B0504040000000004" pitchFamily="34" charset="77"/>
              </a:rPr>
              <a:t>Phone calls</a:t>
            </a:r>
            <a:br>
              <a:rPr lang="en-AU" sz="2000" dirty="0">
                <a:latin typeface="Telstra Text" panose="020B0504040000000004" pitchFamily="34" charset="77"/>
                <a:ea typeface="Telstra Text" panose="020B0504040000000004" pitchFamily="34" charset="77"/>
              </a:rPr>
            </a:br>
            <a:r>
              <a:rPr lang="en-AU" sz="2000" dirty="0"/>
              <a:t>(real or robocalls)</a:t>
            </a:r>
          </a:p>
        </p:txBody>
      </p:sp>
      <p:sp>
        <p:nvSpPr>
          <p:cNvPr id="12" name="TextBox 11">
            <a:extLst>
              <a:ext uri="{FF2B5EF4-FFF2-40B4-BE49-F238E27FC236}">
                <a16:creationId xmlns:a16="http://schemas.microsoft.com/office/drawing/2014/main" id="{A05A0FC1-FF3D-31A3-8508-05B182A47F6B}"/>
              </a:ext>
            </a:extLst>
          </p:cNvPr>
          <p:cNvSpPr txBox="1"/>
          <p:nvPr/>
        </p:nvSpPr>
        <p:spPr>
          <a:xfrm>
            <a:off x="7116200" y="4627308"/>
            <a:ext cx="1954846" cy="1631216"/>
          </a:xfrm>
          <a:prstGeom prst="rect">
            <a:avLst/>
          </a:prstGeom>
          <a:noFill/>
        </p:spPr>
        <p:txBody>
          <a:bodyPr wrap="square" rtlCol="0">
            <a:spAutoFit/>
          </a:bodyPr>
          <a:lstStyle/>
          <a:p>
            <a:r>
              <a:rPr lang="en-AU" sz="2000" dirty="0">
                <a:latin typeface="Telstra Text" panose="020B0504040000000004" pitchFamily="34" charset="77"/>
                <a:ea typeface="Telstra Text" panose="020B0504040000000004" pitchFamily="34" charset="77"/>
              </a:rPr>
              <a:t>Pop-up messages while browsing the internet</a:t>
            </a:r>
          </a:p>
          <a:p>
            <a:endParaRPr lang="en-AU" sz="2000" dirty="0">
              <a:latin typeface="Telstra Text" panose="020B0504040000000004" pitchFamily="34" charset="77"/>
              <a:ea typeface="Telstra Text" panose="020B0504040000000004" pitchFamily="34" charset="77"/>
            </a:endParaRPr>
          </a:p>
        </p:txBody>
      </p:sp>
      <p:sp>
        <p:nvSpPr>
          <p:cNvPr id="14" name="TextBox 13">
            <a:extLst>
              <a:ext uri="{FF2B5EF4-FFF2-40B4-BE49-F238E27FC236}">
                <a16:creationId xmlns:a16="http://schemas.microsoft.com/office/drawing/2014/main" id="{75964951-0026-F736-A167-39CCA075563C}"/>
              </a:ext>
            </a:extLst>
          </p:cNvPr>
          <p:cNvSpPr txBox="1"/>
          <p:nvPr/>
        </p:nvSpPr>
        <p:spPr>
          <a:xfrm>
            <a:off x="9404923" y="4627308"/>
            <a:ext cx="1954846" cy="1548373"/>
          </a:xfrm>
          <a:prstGeom prst="rect">
            <a:avLst/>
          </a:prstGeom>
          <a:noFill/>
        </p:spPr>
        <p:txBody>
          <a:bodyPr wrap="square" rtlCol="0">
            <a:spAutoFit/>
          </a:bodyPr>
          <a:lstStyle/>
          <a:p>
            <a:pPr>
              <a:lnSpc>
                <a:spcPct val="120000"/>
              </a:lnSpc>
            </a:pPr>
            <a:r>
              <a:rPr lang="en-AU" sz="2000" dirty="0"/>
              <a:t>Social media or messaging apps</a:t>
            </a:r>
          </a:p>
          <a:p>
            <a:pPr>
              <a:lnSpc>
                <a:spcPct val="120000"/>
              </a:lnSpc>
            </a:pPr>
            <a:endParaRPr lang="en-AU" sz="2000" dirty="0"/>
          </a:p>
        </p:txBody>
      </p:sp>
      <p:pic>
        <p:nvPicPr>
          <p:cNvPr id="16" name="Picture 15">
            <a:extLst>
              <a:ext uri="{FF2B5EF4-FFF2-40B4-BE49-F238E27FC236}">
                <a16:creationId xmlns:a16="http://schemas.microsoft.com/office/drawing/2014/main" id="{43319EAB-6DDB-E058-43D0-728E23D79DB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93447" y="3162288"/>
            <a:ext cx="1289075" cy="1244624"/>
          </a:xfrm>
          <a:prstGeom prst="rect">
            <a:avLst/>
          </a:prstGeom>
        </p:spPr>
      </p:pic>
      <p:pic>
        <p:nvPicPr>
          <p:cNvPr id="17" name="Picture 16">
            <a:extLst>
              <a:ext uri="{FF2B5EF4-FFF2-40B4-BE49-F238E27FC236}">
                <a16:creationId xmlns:a16="http://schemas.microsoft.com/office/drawing/2014/main" id="{42BA9A9B-451F-4317-399D-A0DEE1A1E4B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404923" y="3146779"/>
            <a:ext cx="1311300" cy="1311300"/>
          </a:xfrm>
          <a:prstGeom prst="rect">
            <a:avLst/>
          </a:prstGeom>
        </p:spPr>
      </p:pic>
    </p:spTree>
    <p:extLst>
      <p:ext uri="{BB962C8B-B14F-4D97-AF65-F5344CB8AC3E}">
        <p14:creationId xmlns:p14="http://schemas.microsoft.com/office/powerpoint/2010/main" val="302327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16FD7-1C2C-190E-E24C-F517E33C0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4BA25-6917-79A1-1293-A5CCF4738278}"/>
              </a:ext>
            </a:extLst>
          </p:cNvPr>
          <p:cNvSpPr>
            <a:spLocks noGrp="1"/>
          </p:cNvSpPr>
          <p:nvPr>
            <p:ph type="title"/>
          </p:nvPr>
        </p:nvSpPr>
        <p:spPr/>
        <p:txBody>
          <a:bodyPr/>
          <a:lstStyle/>
          <a:p>
            <a:r>
              <a:rPr lang="en-AU" dirty="0"/>
              <a:t>Common scams</a:t>
            </a:r>
          </a:p>
        </p:txBody>
      </p:sp>
      <p:pic>
        <p:nvPicPr>
          <p:cNvPr id="4" name="Picture 3">
            <a:extLst>
              <a:ext uri="{FF2B5EF4-FFF2-40B4-BE49-F238E27FC236}">
                <a16:creationId xmlns:a16="http://schemas.microsoft.com/office/drawing/2014/main" id="{A2956733-2F8B-38DB-F4F2-F5F101A349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419217"/>
            <a:ext cx="1222398" cy="1177947"/>
          </a:xfrm>
          <a:prstGeom prst="rect">
            <a:avLst/>
          </a:prstGeom>
        </p:spPr>
      </p:pic>
      <p:sp>
        <p:nvSpPr>
          <p:cNvPr id="3" name="TextBox 2">
            <a:extLst>
              <a:ext uri="{FF2B5EF4-FFF2-40B4-BE49-F238E27FC236}">
                <a16:creationId xmlns:a16="http://schemas.microsoft.com/office/drawing/2014/main" id="{880E450D-BC1C-17B3-46F6-D7838D7F2E5A}"/>
              </a:ext>
            </a:extLst>
          </p:cNvPr>
          <p:cNvSpPr txBox="1"/>
          <p:nvPr/>
        </p:nvSpPr>
        <p:spPr>
          <a:xfrm>
            <a:off x="3106907" y="2484970"/>
            <a:ext cx="4853062" cy="523220"/>
          </a:xfrm>
          <a:prstGeom prst="rect">
            <a:avLst/>
          </a:prstGeom>
          <a:noFill/>
        </p:spPr>
        <p:txBody>
          <a:bodyPr wrap="square" rtlCol="0">
            <a:spAutoFit/>
          </a:bodyPr>
          <a:lstStyle/>
          <a:p>
            <a:r>
              <a:rPr lang="en-AU" sz="2800" dirty="0">
                <a:solidFill>
                  <a:schemeClr val="accent4"/>
                </a:solidFill>
                <a:latin typeface="Telstra Text" panose="020B0504040000000004" pitchFamily="34" charset="77"/>
                <a:ea typeface="Telstra Text" panose="020B0504040000000004" pitchFamily="34" charset="77"/>
              </a:rPr>
              <a:t>Bank verification call scam</a:t>
            </a:r>
          </a:p>
        </p:txBody>
      </p:sp>
      <p:sp>
        <p:nvSpPr>
          <p:cNvPr id="6" name="TextBox 5">
            <a:extLst>
              <a:ext uri="{FF2B5EF4-FFF2-40B4-BE49-F238E27FC236}">
                <a16:creationId xmlns:a16="http://schemas.microsoft.com/office/drawing/2014/main" id="{96577916-0C53-CB37-17D7-00D77D7F6C8A}"/>
              </a:ext>
            </a:extLst>
          </p:cNvPr>
          <p:cNvSpPr txBox="1"/>
          <p:nvPr/>
        </p:nvSpPr>
        <p:spPr>
          <a:xfrm>
            <a:off x="3106907" y="3181216"/>
            <a:ext cx="4853062" cy="2677656"/>
          </a:xfrm>
          <a:prstGeom prst="rect">
            <a:avLst/>
          </a:prstGeom>
          <a:noFill/>
        </p:spPr>
        <p:txBody>
          <a:bodyPr wrap="square" rtlCol="0">
            <a:spAutoFit/>
          </a:bodyPr>
          <a:lstStyle/>
          <a:p>
            <a:r>
              <a:rPr lang="en-AU" sz="2800" dirty="0">
                <a:latin typeface="Telstra Text" panose="020B0504040000000004" pitchFamily="34" charset="77"/>
                <a:ea typeface="Telstra Text" panose="020B0504040000000004" pitchFamily="34" charset="77"/>
              </a:rPr>
              <a:t>“This is </a:t>
            </a:r>
            <a:r>
              <a:rPr lang="en-AU" sz="2800" dirty="0" err="1">
                <a:latin typeface="Telstra Text" panose="020B0504040000000004" pitchFamily="34" charset="77"/>
                <a:ea typeface="Telstra Text" panose="020B0504040000000004" pitchFamily="34" charset="77"/>
              </a:rPr>
              <a:t>Commbank</a:t>
            </a:r>
            <a:r>
              <a:rPr lang="en-AU" sz="2800" dirty="0">
                <a:latin typeface="Telstra Text" panose="020B0504040000000004" pitchFamily="34" charset="77"/>
                <a:ea typeface="Telstra Text" panose="020B0504040000000004" pitchFamily="34" charset="77"/>
              </a:rPr>
              <a:t>. We’ve noticed a suspicious transaction on your card. Can you confirm your full name, account number, and PIN?”</a:t>
            </a:r>
          </a:p>
        </p:txBody>
      </p:sp>
    </p:spTree>
    <p:extLst>
      <p:ext uri="{BB962C8B-B14F-4D97-AF65-F5344CB8AC3E}">
        <p14:creationId xmlns:p14="http://schemas.microsoft.com/office/powerpoint/2010/main" val="1968770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B28E7-00A3-C638-28A1-CDE113E4C1A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CA6DA7D-5030-5F50-9C3B-6793C73753E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396990"/>
            <a:ext cx="1289075" cy="1222399"/>
          </a:xfrm>
          <a:prstGeom prst="rect">
            <a:avLst/>
          </a:prstGeom>
        </p:spPr>
      </p:pic>
      <p:sp>
        <p:nvSpPr>
          <p:cNvPr id="2" name="Title 1">
            <a:extLst>
              <a:ext uri="{FF2B5EF4-FFF2-40B4-BE49-F238E27FC236}">
                <a16:creationId xmlns:a16="http://schemas.microsoft.com/office/drawing/2014/main" id="{FFFB235F-17AF-D3D2-D3B9-81B55017A15F}"/>
              </a:ext>
            </a:extLst>
          </p:cNvPr>
          <p:cNvSpPr>
            <a:spLocks noGrp="1"/>
          </p:cNvSpPr>
          <p:nvPr>
            <p:ph type="title"/>
          </p:nvPr>
        </p:nvSpPr>
        <p:spPr/>
        <p:txBody>
          <a:bodyPr/>
          <a:lstStyle/>
          <a:p>
            <a:r>
              <a:rPr lang="en-AU" dirty="0"/>
              <a:t>Common scams</a:t>
            </a:r>
          </a:p>
        </p:txBody>
      </p:sp>
      <p:sp>
        <p:nvSpPr>
          <p:cNvPr id="3" name="TextBox 2">
            <a:extLst>
              <a:ext uri="{FF2B5EF4-FFF2-40B4-BE49-F238E27FC236}">
                <a16:creationId xmlns:a16="http://schemas.microsoft.com/office/drawing/2014/main" id="{69F06040-DD92-EAE5-B008-3D9BB839CB62}"/>
              </a:ext>
            </a:extLst>
          </p:cNvPr>
          <p:cNvSpPr txBox="1"/>
          <p:nvPr/>
        </p:nvSpPr>
        <p:spPr>
          <a:xfrm>
            <a:off x="3106907" y="2484970"/>
            <a:ext cx="4853062" cy="523220"/>
          </a:xfrm>
          <a:prstGeom prst="rect">
            <a:avLst/>
          </a:prstGeom>
          <a:noFill/>
        </p:spPr>
        <p:txBody>
          <a:bodyPr wrap="square" rtlCol="0">
            <a:spAutoFit/>
          </a:bodyPr>
          <a:lstStyle/>
          <a:p>
            <a:r>
              <a:rPr lang="en-AU" sz="2800" dirty="0">
                <a:solidFill>
                  <a:schemeClr val="accent4"/>
                </a:solidFill>
                <a:latin typeface="Telstra Text" panose="020B0504040000000004" pitchFamily="34" charset="77"/>
                <a:ea typeface="Telstra Text" panose="020B0504040000000004" pitchFamily="34" charset="77"/>
              </a:rPr>
              <a:t>Australia Post SMS scam</a:t>
            </a:r>
          </a:p>
        </p:txBody>
      </p:sp>
      <p:sp>
        <p:nvSpPr>
          <p:cNvPr id="6" name="TextBox 5">
            <a:extLst>
              <a:ext uri="{FF2B5EF4-FFF2-40B4-BE49-F238E27FC236}">
                <a16:creationId xmlns:a16="http://schemas.microsoft.com/office/drawing/2014/main" id="{7F955932-FAD5-10E6-7A63-B9B8C9560C49}"/>
              </a:ext>
            </a:extLst>
          </p:cNvPr>
          <p:cNvSpPr txBox="1"/>
          <p:nvPr/>
        </p:nvSpPr>
        <p:spPr>
          <a:xfrm>
            <a:off x="3106907" y="3181216"/>
            <a:ext cx="4853062" cy="1815882"/>
          </a:xfrm>
          <a:prstGeom prst="rect">
            <a:avLst/>
          </a:prstGeom>
          <a:noFill/>
        </p:spPr>
        <p:txBody>
          <a:bodyPr wrap="square" rtlCol="0">
            <a:spAutoFit/>
          </a:bodyPr>
          <a:lstStyle/>
          <a:p>
            <a:r>
              <a:rPr lang="en-AU" sz="2800" dirty="0">
                <a:latin typeface="Telstra Text" panose="020B0504040000000004" pitchFamily="34" charset="77"/>
                <a:ea typeface="Telstra Text" panose="020B0504040000000004" pitchFamily="34" charset="77"/>
              </a:rPr>
              <a:t>“We tried to deliver your parcel. Please click the link to pay a small redelivery fee.”</a:t>
            </a:r>
          </a:p>
        </p:txBody>
      </p:sp>
    </p:spTree>
    <p:extLst>
      <p:ext uri="{BB962C8B-B14F-4D97-AF65-F5344CB8AC3E}">
        <p14:creationId xmlns:p14="http://schemas.microsoft.com/office/powerpoint/2010/main" val="2275389036"/>
      </p:ext>
    </p:extLst>
  </p:cSld>
  <p:clrMapOvr>
    <a:masterClrMapping/>
  </p:clrMapOvr>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SharedWithUsers xmlns="2a7a03ce-2042-4c5f-90e9-1f29c56988a9">
      <UserInfo>
        <DisplayName/>
        <AccountId xsi:nil="true"/>
        <AccountType/>
      </UserInfo>
    </SharedWithUsers>
    <ContentMatched xmlns="f6374f94-ea7c-428a-97f4-b9a8f1ddd6c6">true</ContentMatched>
    <_dlc_DocId xmlns="2a7a03ce-2042-4c5f-90e9-1f29c56988a9">AATUC-1823800632-106887</_dlc_DocId>
    <_dlc_DocIdUrl xmlns="2a7a03ce-2042-4c5f-90e9-1f29c56988a9">
      <Url>https://teamtelstra.sharepoint.com/sites/DigitalSystems/_layouts/15/DocIdRedir.aspx?ID=AATUC-1823800632-106887</Url>
      <Description>AATUC-1823800632-106887</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65A98D7-4B31-40F7-A58F-CEE9A3ACC6EB}"/>
</file>

<file path=customXml/itemProps2.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3.xml><?xml version="1.0" encoding="utf-8"?>
<ds:datastoreItem xmlns:ds="http://schemas.openxmlformats.org/officeDocument/2006/customXml" ds:itemID="{773874E4-5087-4DC4-9EC0-04FCA13D20AA}">
  <ds:schemaRefs>
    <ds:schemaRef ds:uri="http://purl.org/dc/terms/"/>
    <ds:schemaRef ds:uri="http://purl.org/dc/dcmitype/"/>
    <ds:schemaRef ds:uri="http://schemas.openxmlformats.org/package/2006/metadata/core-properties"/>
    <ds:schemaRef ds:uri="http://schemas.microsoft.com/office/2006/documentManagement/types"/>
    <ds:schemaRef ds:uri="f6374f94-ea7c-428a-97f4-b9a8f1ddd6c6"/>
    <ds:schemaRef ds:uri="2a7a03ce-2042-4c5f-90e9-1f29c56988a9"/>
    <ds:schemaRef ds:uri="c7b56d83-7d92-4d5e-8552-dd44030ff6cf"/>
    <ds:schemaRef ds:uri="http://schemas.microsoft.com/office/2006/metadata/properties"/>
    <ds:schemaRef ds:uri="http://schemas.microsoft.com/office/infopath/2007/PartnerControls"/>
    <ds:schemaRef ds:uri="http://www.w3.org/XML/1998/namespace"/>
    <ds:schemaRef ds:uri="http://purl.org/dc/elements/1.1/"/>
    <ds:schemaRef ds:uri="9c7b2f30-2231-41e0-b86a-1257079ed7b5"/>
    <ds:schemaRef ds:uri="f6156fdc-1b67-4e65-a7eb-2d097edf2cd6"/>
  </ds:schemaRefs>
</ds:datastoreItem>
</file>

<file path=customXml/itemProps4.xml><?xml version="1.0" encoding="utf-8"?>
<ds:datastoreItem xmlns:ds="http://schemas.openxmlformats.org/officeDocument/2006/customXml" ds:itemID="{F79E3A11-E0C5-49D9-B1E9-CB2485A5EE2B}"/>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20065</TotalTime>
  <Words>873</Words>
  <Application>Microsoft Office PowerPoint</Application>
  <PresentationFormat>Widescreen</PresentationFormat>
  <Paragraphs>107</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Telstra Text</vt:lpstr>
      <vt:lpstr>Aptos</vt:lpstr>
      <vt:lpstr>Telstra Display</vt:lpstr>
      <vt:lpstr>Arial</vt:lpstr>
      <vt:lpstr>Office Theme</vt:lpstr>
      <vt:lpstr>Stay safe online and avoid scams</vt:lpstr>
      <vt:lpstr>Acknowledgement of Country</vt:lpstr>
      <vt:lpstr>Learning outcomes</vt:lpstr>
      <vt:lpstr>Have you ever received a suspicious message, email, or phone call?</vt:lpstr>
      <vt:lpstr>What’s one thing you’d like to feel more confident about by the end of today?</vt:lpstr>
      <vt:lpstr>What are scams and why do they matter?</vt:lpstr>
      <vt:lpstr>Scams can be delivered via…</vt:lpstr>
      <vt:lpstr>Common scams</vt:lpstr>
      <vt:lpstr>Common scams</vt:lpstr>
      <vt:lpstr>Common scams</vt:lpstr>
      <vt:lpstr>Common scams</vt:lpstr>
      <vt:lpstr>Common scams</vt:lpstr>
      <vt:lpstr>Common scams</vt:lpstr>
      <vt:lpstr>Have you seen or received something like this before?  What would make you stop and think before responding?</vt:lpstr>
      <vt:lpstr>Red flags</vt:lpstr>
      <vt:lpstr>What might make someone believe this is real?  What’s suspicious about it? </vt:lpstr>
      <vt:lpstr>What might make someone believe this is real?  What’s suspicious about it? </vt:lpstr>
      <vt:lpstr>What might make someone believe this is real?  What’s suspicious about it? </vt:lpstr>
      <vt:lpstr>So, how might we stay safe?</vt:lpstr>
      <vt:lpstr>Source: https://www.scamwatch.gov.au/stop-check-protect </vt:lpstr>
      <vt:lpstr>PowerPoint Presentation</vt:lpstr>
      <vt:lpstr>PowerPoint Presentation</vt:lpstr>
      <vt:lpstr>Does your password include…</vt:lpstr>
      <vt:lpstr>Device safety</vt:lpstr>
      <vt:lpstr>Safer online habits</vt:lpstr>
      <vt:lpstr>Safer online habits</vt:lpstr>
      <vt:lpstr>PowerPoint Presentation</vt:lpstr>
      <vt:lpstr>Let’s spend time on your questions from the start of the session.</vt:lpstr>
      <vt:lpstr>Learning outcomes</vt:lpstr>
      <vt:lpstr>What’s your key takeaway?</vt:lpstr>
      <vt:lpstr>What three things will you try in the next week?</vt:lpstr>
      <vt:lpstr>Learn more</vt:lpstr>
      <vt:lpstr>Learn more</vt:lpstr>
      <vt:lpstr>Learn more</vt:lpstr>
      <vt:lpstr>Learn more</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Savvy Seniors Module 6: Stay safe online and avoid scams</dc:title>
  <dc:creator>Telsta Limited and NSW Government</dc:creator>
  <cp:keywords>telstra, tech savvy, seniors, module 6, safe, online, avoid, scams, protect, check, learning, outcomes, emails, text, messages, calls, social media, IDCARE, ScamWatch, cyber, BeConnected</cp:keywords>
  <cp:lastModifiedBy>Cassandra Katsikaronis</cp:lastModifiedBy>
  <cp:revision>14</cp:revision>
  <dcterms:created xsi:type="dcterms:W3CDTF">2025-08-11T23:44:16Z</dcterms:created>
  <dcterms:modified xsi:type="dcterms:W3CDTF">2026-03-05T21:47:29Z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Order">
    <vt:lpwstr>16927000.0000000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db44226d-8849-4898-a92a-1ad0c5820739</vt:lpwstr>
  </property>
</Properties>
</file>