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5"/>
  </p:sldMasterIdLst>
  <p:notesMasterIdLst>
    <p:notesMasterId r:id="rId8"/>
  </p:notesMasterIdLst>
  <p:sldIdLst>
    <p:sldId id="256" r:id="rId6"/>
    <p:sldId id="257" r:id="rId7"/>
  </p:sldIdLst>
  <p:sldSz cx="12801600" cy="9601200" type="A3"/>
  <p:notesSz cx="6858000" cy="9144000"/>
  <p:embeddedFontLst>
    <p:embeddedFont>
      <p:font typeface="Telstra Display" panose="020B0604020202020204" charset="0"/>
      <p:regular r:id="rId9"/>
      <p:bold r:id="rId10"/>
      <p:italic r:id="rId11"/>
      <p:boldItalic r:id="rId12"/>
    </p:embeddedFont>
    <p:embeddedFont>
      <p:font typeface="Telstra Text" panose="020B0504040000000004" pitchFamily="34" charset="0"/>
      <p:regular r:id="rId13"/>
      <p:bold r:id="rId14"/>
      <p:italic r:id="rId15"/>
      <p:boldItalic r:id="rId16"/>
    </p:embeddedFont>
    <p:embeddedFont>
      <p:font typeface="Telstra Text Light" panose="020B0304040000000004" pitchFamily="34" charset="0"/>
      <p:regular r:id="rId17"/>
      <p:italic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EFF"/>
    <a:srgbClr val="F04C23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889D8E-4DC8-4AC1-8BF9-BA72992E11E6}" v="9" dt="2026-01-29T03:08:09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34"/>
    <p:restoredTop sz="94646"/>
  </p:normalViewPr>
  <p:slideViewPr>
    <p:cSldViewPr snapToGrid="0">
      <p:cViewPr varScale="1">
        <p:scale>
          <a:sx n="69" d="100"/>
          <a:sy n="69" d="100"/>
        </p:scale>
        <p:origin x="150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24" Type="http://schemas.microsoft.com/office/2015/10/relationships/revisionInfo" Target="revisionInfo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5" Type="http://schemas.openxmlformats.org/officeDocument/2006/relationships/slideMaster" Target="slideMasters/slideMaster1.xml"/><Relationship Id="rId15" Type="http://schemas.openxmlformats.org/officeDocument/2006/relationships/font" Target="fonts/font7.fntdata"/><Relationship Id="rId23" Type="http://schemas.microsoft.com/office/2016/11/relationships/changesInfo" Target="changesInfos/changesInfo1.xml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1-29T02:03:22.292" v="73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1-29T02:03:11.675" v="72" actId="13244"/>
        <pc:sldMkLst>
          <pc:docMk/>
          <pc:sldMk cId="516285872" sldId="256"/>
        </pc:sldMkLst>
        <pc:spChg chg="ord">
          <ac:chgData name="Cassandra Katsikaronis" userId="dbddf097-a7de-4599-abd9-39b94b17111c" providerId="ADAL" clId="{F27A4484-A1C6-47E1-9AB7-01672727A6AD}" dt="2026-01-29T02:02:31.799" v="63" actId="13244"/>
          <ac:spMkLst>
            <pc:docMk/>
            <pc:sldMk cId="516285872" sldId="256"/>
            <ac:spMk id="9" creationId="{EFCCA978-7A76-9EFA-ADF0-1DCE7A0F6CB4}"/>
          </ac:spMkLst>
        </pc:spChg>
        <pc:spChg chg="ord">
          <ac:chgData name="Cassandra Katsikaronis" userId="dbddf097-a7de-4599-abd9-39b94b17111c" providerId="ADAL" clId="{F27A4484-A1C6-47E1-9AB7-01672727A6AD}" dt="2026-01-29T02:02:05.343" v="60" actId="13244"/>
          <ac:spMkLst>
            <pc:docMk/>
            <pc:sldMk cId="516285872" sldId="256"/>
            <ac:spMk id="14" creationId="{8E9A4031-504A-4CAA-246E-886C1AA6DE41}"/>
          </ac:spMkLst>
        </pc:spChg>
        <pc:spChg chg="mod ord">
          <ac:chgData name="Cassandra Katsikaronis" userId="dbddf097-a7de-4599-abd9-39b94b17111c" providerId="ADAL" clId="{F27A4484-A1C6-47E1-9AB7-01672727A6AD}" dt="2026-01-29T02:02:58.845" v="68" actId="13244"/>
          <ac:spMkLst>
            <pc:docMk/>
            <pc:sldMk cId="516285872" sldId="256"/>
            <ac:spMk id="15" creationId="{D9F1F963-FDA6-C9B7-37DC-5F9F1FAA0074}"/>
          </ac:spMkLst>
        </pc:spChg>
        <pc:spChg chg="mod ord">
          <ac:chgData name="Cassandra Katsikaronis" userId="dbddf097-a7de-4599-abd9-39b94b17111c" providerId="ADAL" clId="{F27A4484-A1C6-47E1-9AB7-01672727A6AD}" dt="2026-01-29T02:03:06.185" v="70" actId="13244"/>
          <ac:spMkLst>
            <pc:docMk/>
            <pc:sldMk cId="516285872" sldId="256"/>
            <ac:spMk id="17" creationId="{388DBB9D-91A2-3502-8D20-32F463636798}"/>
          </ac:spMkLst>
        </pc:spChg>
        <pc:spChg chg="mod ord">
          <ac:chgData name="Cassandra Katsikaronis" userId="dbddf097-a7de-4599-abd9-39b94b17111c" providerId="ADAL" clId="{F27A4484-A1C6-47E1-9AB7-01672727A6AD}" dt="2026-01-29T02:03:11.675" v="72" actId="13244"/>
          <ac:spMkLst>
            <pc:docMk/>
            <pc:sldMk cId="516285872" sldId="256"/>
            <ac:spMk id="19" creationId="{C9822B18-5CFC-755F-7795-7E886F774CA9}"/>
          </ac:spMkLst>
        </pc:spChg>
        <pc:spChg chg="ord">
          <ac:chgData name="Cassandra Katsikaronis" userId="dbddf097-a7de-4599-abd9-39b94b17111c" providerId="ADAL" clId="{F27A4484-A1C6-47E1-9AB7-01672727A6AD}" dt="2026-01-29T02:02:01.157" v="59" actId="13244"/>
          <ac:spMkLst>
            <pc:docMk/>
            <pc:sldMk cId="516285872" sldId="256"/>
            <ac:spMk id="21" creationId="{DB42F69D-660C-0571-DC24-94A3CF80203D}"/>
          </ac:spMkLst>
        </pc:spChg>
        <pc:spChg chg="mod ord">
          <ac:chgData name="Cassandra Katsikaronis" userId="dbddf097-a7de-4599-abd9-39b94b17111c" providerId="ADAL" clId="{F27A4484-A1C6-47E1-9AB7-01672727A6AD}" dt="2026-01-29T02:02:17.569" v="62" actId="13244"/>
          <ac:spMkLst>
            <pc:docMk/>
            <pc:sldMk cId="516285872" sldId="256"/>
            <ac:spMk id="25" creationId="{75376F4C-D7D9-7639-69AF-EF18DF39ED21}"/>
          </ac:spMkLst>
        </pc:spChg>
        <pc:spChg chg="ord">
          <ac:chgData name="Cassandra Katsikaronis" userId="dbddf097-a7de-4599-abd9-39b94b17111c" providerId="ADAL" clId="{F27A4484-A1C6-47E1-9AB7-01672727A6AD}" dt="2026-01-29T02:01:55.253" v="58" actId="13244"/>
          <ac:spMkLst>
            <pc:docMk/>
            <pc:sldMk cId="516285872" sldId="256"/>
            <ac:spMk id="26" creationId="{BC4B5284-2D37-60B9-5859-AAC21B21A1DF}"/>
          </ac:spMkLst>
        </pc:spChg>
        <pc:spChg chg="mod ord">
          <ac:chgData name="Cassandra Katsikaronis" userId="dbddf097-a7de-4599-abd9-39b94b17111c" providerId="ADAL" clId="{F27A4484-A1C6-47E1-9AB7-01672727A6AD}" dt="2026-01-29T02:02:15.554" v="61" actId="13244"/>
          <ac:spMkLst>
            <pc:docMk/>
            <pc:sldMk cId="516285872" sldId="256"/>
            <ac:spMk id="28" creationId="{CA136428-351A-9F6C-039A-5B1DEFE2C21B}"/>
          </ac:spMkLst>
        </pc:spChg>
        <pc:graphicFrameChg chg="ord modGraphic">
          <ac:chgData name="Cassandra Katsikaronis" userId="dbddf097-a7de-4599-abd9-39b94b17111c" providerId="ADAL" clId="{F27A4484-A1C6-47E1-9AB7-01672727A6AD}" dt="2026-01-29T02:02:36.093" v="64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1-29T01:57:56.232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1-29T01:58:32.749" v="16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1-29T01:58:35.090" v="18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1-29T01:58:29.426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1-29T01:58:30.125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1-29T01:58:30.999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1-29T01:58:31.698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1-29T01:58:35.551" v="19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1-29T01:58:36.273" v="20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1-29T01:57:57.700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1-29T01:58:33.575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1-29T02:03:22.292" v="73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1-29T01:58:52.381" v="24" actId="962"/>
          <ac:spMkLst>
            <pc:docMk/>
            <pc:sldMk cId="3242740232" sldId="257"/>
            <ac:spMk id="10" creationId="{C2B0C5F1-26A5-B58D-3E7F-7266F76998E9}"/>
          </ac:spMkLst>
        </pc:spChg>
        <pc:spChg chg="mod ord">
          <ac:chgData name="Cassandra Katsikaronis" userId="dbddf097-a7de-4599-abd9-39b94b17111c" providerId="ADAL" clId="{F27A4484-A1C6-47E1-9AB7-01672727A6AD}" dt="2026-01-29T02:03:22.292" v="73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1-29T01:58:38.478" v="21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1-29T01:58:39.186" v="22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1-29T01:59:07.454" v="48" actId="962"/>
          <ac:picMkLst>
            <pc:docMk/>
            <pc:sldMk cId="3242740232" sldId="257"/>
            <ac:picMk id="5" creationId="{97FFD0D0-8A78-0199-BA21-A3EEF8AA4C38}"/>
          </ac:picMkLst>
        </pc:picChg>
        <pc:picChg chg="mod">
          <ac:chgData name="Cassandra Katsikaronis" userId="dbddf097-a7de-4599-abd9-39b94b17111c" providerId="ADAL" clId="{F27A4484-A1C6-47E1-9AB7-01672727A6AD}" dt="2026-01-29T01:59:36.359" v="55" actId="962"/>
          <ac:picMkLst>
            <pc:docMk/>
            <pc:sldMk cId="3242740232" sldId="257"/>
            <ac:picMk id="6" creationId="{B3F356C8-D943-5760-3354-2ED0C35DCE75}"/>
          </ac:picMkLst>
        </pc:picChg>
        <pc:picChg chg="mod">
          <ac:chgData name="Cassandra Katsikaronis" userId="dbddf097-a7de-4599-abd9-39b94b17111c" providerId="ADAL" clId="{F27A4484-A1C6-47E1-9AB7-01672727A6AD}" dt="2026-01-29T01:58:53.805" v="26" actId="962"/>
          <ac:picMkLst>
            <pc:docMk/>
            <pc:sldMk cId="3242740232" sldId="257"/>
            <ac:picMk id="7" creationId="{F35C6FBD-371D-0F33-87F8-FB1C567EB109}"/>
          </ac:picMkLst>
        </pc:picChg>
        <pc:picChg chg="mod">
          <ac:chgData name="Cassandra Katsikaronis" userId="dbddf097-a7de-4599-abd9-39b94b17111c" providerId="ADAL" clId="{F27A4484-A1C6-47E1-9AB7-01672727A6AD}" dt="2026-01-29T01:59:20.671" v="50" actId="962"/>
          <ac:picMkLst>
            <pc:docMk/>
            <pc:sldMk cId="3242740232" sldId="257"/>
            <ac:picMk id="9" creationId="{D42B06DC-60DD-7DC4-C581-784CA012A80D}"/>
          </ac:picMkLst>
        </pc:picChg>
        <pc:picChg chg="mod">
          <ac:chgData name="Cassandra Katsikaronis" userId="dbddf097-a7de-4599-abd9-39b94b17111c" providerId="ADAL" clId="{F27A4484-A1C6-47E1-9AB7-01672727A6AD}" dt="2026-01-29T01:58:53.126" v="25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1-29T01:59:28.665" v="52" actId="962"/>
          <ac:picMkLst>
            <pc:docMk/>
            <pc:sldMk cId="3242740232" sldId="257"/>
            <ac:picMk id="15" creationId="{1FF4011F-7193-27A7-25C9-6AD45C61B578}"/>
          </ac:picMkLst>
        </pc:picChg>
        <pc:picChg chg="mod">
          <ac:chgData name="Cassandra Katsikaronis" userId="dbddf097-a7de-4599-abd9-39b94b17111c" providerId="ADAL" clId="{F27A4484-A1C6-47E1-9AB7-01672727A6AD}" dt="2026-01-29T01:58:54.349" v="27" actId="962"/>
          <ac:picMkLst>
            <pc:docMk/>
            <pc:sldMk cId="3242740232" sldId="257"/>
            <ac:picMk id="20" creationId="{D3AEABA2-F8B2-B3D9-E676-CF9A25E0CD8D}"/>
          </ac:picMkLst>
        </pc:picChg>
        <pc:picChg chg="mod">
          <ac:chgData name="Cassandra Katsikaronis" userId="dbddf097-a7de-4599-abd9-39b94b17111c" providerId="ADAL" clId="{F27A4484-A1C6-47E1-9AB7-01672727A6AD}" dt="2026-01-29T01:58:54.984" v="28" actId="962"/>
          <ac:picMkLst>
            <pc:docMk/>
            <pc:sldMk cId="3242740232" sldId="257"/>
            <ac:picMk id="21" creationId="{0098EEAE-2E29-1204-8904-A795A50173F2}"/>
          </ac:picMkLst>
        </pc:picChg>
        <pc:picChg chg="mod">
          <ac:chgData name="Cassandra Katsikaronis" userId="dbddf097-a7de-4599-abd9-39b94b17111c" providerId="ADAL" clId="{F27A4484-A1C6-47E1-9AB7-01672727A6AD}" dt="2026-01-29T01:59:33.266" v="54" actId="962"/>
          <ac:picMkLst>
            <pc:docMk/>
            <pc:sldMk cId="3242740232" sldId="257"/>
            <ac:picMk id="26" creationId="{42AAF089-2B98-66A3-2F9E-C445028834B9}"/>
          </ac:picMkLst>
        </pc:picChg>
        <pc:cxnChg chg="mod">
          <ac:chgData name="Cassandra Katsikaronis" userId="dbddf097-a7de-4599-abd9-39b94b17111c" providerId="ADAL" clId="{F27A4484-A1C6-47E1-9AB7-01672727A6AD}" dt="2026-01-29T01:58:39.955" v="23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29/01/2026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www.cyber.gov.au/protect-yourself/securing-your-devices/how-secure-your-device/how-dispose-your-device-securely" TargetMode="External"/><Relationship Id="rId18" Type="http://schemas.openxmlformats.org/officeDocument/2006/relationships/image" Target="../media/image14.png"/><Relationship Id="rId3" Type="http://schemas.openxmlformats.org/officeDocument/2006/relationships/hyperlink" Target="http://www.idcare.org/" TargetMode="External"/><Relationship Id="rId7" Type="http://schemas.openxmlformats.org/officeDocument/2006/relationships/image" Target="../media/image1.png"/><Relationship Id="rId12" Type="http://schemas.openxmlformats.org/officeDocument/2006/relationships/hyperlink" Target="https://www.scamwatch.gov.au/" TargetMode="External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camwatch.gov.au/stop-check-protect" TargetMode="External"/><Relationship Id="rId11" Type="http://schemas.openxmlformats.org/officeDocument/2006/relationships/hyperlink" Target="https://www.nsw.gov.au/education-and-training/digital-citizenship/online-safety/tips-to-staying-safe" TargetMode="External"/><Relationship Id="rId5" Type="http://schemas.openxmlformats.org/officeDocument/2006/relationships/hyperlink" Target="http://www.cyber.gov.au/" TargetMode="External"/><Relationship Id="rId15" Type="http://schemas.openxmlformats.org/officeDocument/2006/relationships/image" Target="../media/image11.png"/><Relationship Id="rId10" Type="http://schemas.openxmlformats.org/officeDocument/2006/relationships/hyperlink" Target="https://beconnected.esafety.gov.au/topic-library/identifying-and-avoiding-scams" TargetMode="External"/><Relationship Id="rId19" Type="http://schemas.openxmlformats.org/officeDocument/2006/relationships/image" Target="../media/image15.png"/><Relationship Id="rId4" Type="http://schemas.openxmlformats.org/officeDocument/2006/relationships/hyperlink" Target="http://www.scamwatch.gov.au/" TargetMode="External"/><Relationship Id="rId9" Type="http://schemas.openxmlformats.org/officeDocument/2006/relationships/image" Target="../media/image9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Tech Savvy Seniors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Module 6: Stay safe online and avoid scams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17" y="1639470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I can: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Describe common types of online and phone scams.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Identify scam red flags in email, SMS, phone calls and websites.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Take steps to protect personal information.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Block, delete, or report a suspected scam.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Understand where to go for help and support.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1580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Key takeaways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My key insights from today are:</a:t>
            </a: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65031" y="4288718"/>
            <a:ext cx="3663630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79347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Support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 can get support from:</a:t>
            </a: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42701" y="4288718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73658" y="6331717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My action plan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In the next week, I will: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865" y="1601170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302" y="6269849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3732" y="3636941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092" y="3602918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700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07091" y="7098709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006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211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57775" y="709870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51296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722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09291" y="7098709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028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My notes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199765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Tech Savvy Seniors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Module 6: Stay safe online and avoid scams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374107" cy="794063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What are scams?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Scammers pretend to be someone they’re not — like your bank, the government, or a phone company — to get you to trust them and trick you into giving away your money, personal details, or access to your devices.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They might use email, text messages (SMS), phone calls (real people or robocalls), pop-up messages on websites, messaging apps or social media.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What are scammers after?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Bank or credit card numbers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Personal information (name, date of birth, address, Medicare number)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Passwords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Access to your computer or phone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Money via transfers or gift cards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Your contact list (to scam others in your name)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How to protect yourself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Create strong passwords: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Use a mix of capital and lowercase letters, numbers and symbols (e.g. Happy$Fish24!)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Avoid using the same password on multiple sites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Never share your passwords unless with someone you fully trust (e.g. a carer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Turn on 2-factor authentication (2FA) when it’s available.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Lock your device when not in use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Update your software regularly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294443" y="1568552"/>
            <a:ext cx="4059417" cy="787908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Safe actions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Stop –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Don’t rush. Scammers want you to act quickly. Always take a moment before clicking or giving your money or personal information to anyone. 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Check –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Make sure the person or organisation you’re dealing with is real. Contact the organisation directly using phone numbers or email addresses you find on their official website or app.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Look for red flags: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Urgency – “Act now”, “urgent” 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Fear – “You’ve been hacked”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Temptation – “You’ve won a prize”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Unfamiliar sender or number 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Poor grammar or spelling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Strange links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Requests for personal info</a:t>
            </a:r>
          </a:p>
          <a:p>
            <a:pPr marL="228600" lvl="1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3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Protect –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Act quickly if something feels wrong. The sooner you act, the better you can protect yourself and others from scammers.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Contact your bank if you think you’ve lost money or shared financial details.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Contact IDCARE 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  <a:hlinkClick r:id="rId3"/>
              </a:rPr>
              <a:t>www.idcare.org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or call 1800 595 160) if you want support.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Report to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Scamwatch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  <a:hlinkClick r:id="rId4"/>
              </a:rPr>
              <a:t>www.scamwatch.gov.au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 to protect others.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Report to police (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  <a:hlinkClick r:id="rId5"/>
              </a:rPr>
              <a:t>www.cyber.gov.au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).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Change passwords and security details if you think they’ve been compromised.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Monitor your bank statements and credit reports for unusual activity.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Report the scam to the impersonated organisation.</a:t>
            </a:r>
          </a:p>
          <a:p>
            <a:pPr marL="457200" lvl="1" indent="-226800" algn="l">
              <a:lnSpc>
                <a:spcPct val="100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Being scammed can feel overwhelming. Support is available at Lifeline on 13 11 14 or Beyond Blue on 1300 22 4636.</a:t>
            </a:r>
          </a:p>
          <a:p>
            <a:pPr marL="230400" lvl="1"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Source: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  <a:hlinkClick r:id="rId6"/>
              </a:rPr>
              <a:t>Scamwatch’s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  <a:hlinkClick r:id="rId6"/>
              </a:rPr>
              <a:t> Stop, Check, Protect method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75050" y="1303776"/>
            <a:ext cx="2701551" cy="6416158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59985" y="1570478"/>
            <a:ext cx="698500" cy="673100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9868779" y="1570478"/>
            <a:ext cx="2304106" cy="6278642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User guide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Scan the QR codes (with your camera) or click the links.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BeConnected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Identifying and </a:t>
            </a: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avoiding scams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NSW Gov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Tips to staying </a:t>
            </a: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safe online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Scamwatch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Cyber.gov.au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How to dispose </a:t>
            </a: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of your device </a:t>
            </a:r>
            <a:b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securely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5C6FBD-371D-0F33-87F8-FB1C567EB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0376" y="1480322"/>
            <a:ext cx="698500" cy="6731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AEABA2-F8B2-B3D9-E676-CF9A25E0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0376" y="3663595"/>
            <a:ext cx="698500" cy="6731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098EEAE-2E29-1204-8904-A795A5017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399037" y="1532103"/>
            <a:ext cx="736600" cy="673100"/>
          </a:xfrm>
          <a:prstGeom prst="rect">
            <a:avLst/>
          </a:prstGeom>
        </p:spPr>
      </p:pic>
      <p:pic>
        <p:nvPicPr>
          <p:cNvPr id="5" name="Picture 4" descr="QR Code">
            <a:extLst>
              <a:ext uri="{FF2B5EF4-FFF2-40B4-BE49-F238E27FC236}">
                <a16:creationId xmlns:a16="http://schemas.microsoft.com/office/drawing/2014/main" id="{97FFD0D0-8A78-0199-BA21-A3EEF8AA4C3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244743" y="2583595"/>
            <a:ext cx="1080000" cy="1080000"/>
          </a:xfrm>
          <a:prstGeom prst="rect">
            <a:avLst/>
          </a:prstGeom>
        </p:spPr>
      </p:pic>
      <p:pic>
        <p:nvPicPr>
          <p:cNvPr id="9" name="Picture 8" descr="QR Code">
            <a:extLst>
              <a:ext uri="{FF2B5EF4-FFF2-40B4-BE49-F238E27FC236}">
                <a16:creationId xmlns:a16="http://schemas.microsoft.com/office/drawing/2014/main" id="{D42B06DC-60DD-7DC4-C581-784CA012A80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1244743" y="3842960"/>
            <a:ext cx="1080000" cy="1080000"/>
          </a:xfrm>
          <a:prstGeom prst="rect">
            <a:avLst/>
          </a:prstGeom>
        </p:spPr>
      </p:pic>
      <p:pic>
        <p:nvPicPr>
          <p:cNvPr id="15" name="Picture 14" descr="QR Code">
            <a:extLst>
              <a:ext uri="{FF2B5EF4-FFF2-40B4-BE49-F238E27FC236}">
                <a16:creationId xmlns:a16="http://schemas.microsoft.com/office/drawing/2014/main" id="{1FF4011F-7193-27A7-25C9-6AD45C61B57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44743" y="5102325"/>
            <a:ext cx="1080000" cy="1080000"/>
          </a:xfrm>
          <a:prstGeom prst="rect">
            <a:avLst/>
          </a:prstGeom>
        </p:spPr>
      </p:pic>
      <p:pic>
        <p:nvPicPr>
          <p:cNvPr id="26" name="Picture 25" descr="QR Code">
            <a:extLst>
              <a:ext uri="{FF2B5EF4-FFF2-40B4-BE49-F238E27FC236}">
                <a16:creationId xmlns:a16="http://schemas.microsoft.com/office/drawing/2014/main" id="{42AAF089-2B98-66A3-2F9E-C445028834B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1244743" y="6358160"/>
            <a:ext cx="1080000" cy="1080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F356C8-D943-5760-3354-2ED0C35DC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91732" y="5849270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692F43398F0468630CE82EDAFC73B" ma:contentTypeVersion="23" ma:contentTypeDescription="Create a new document." ma:contentTypeScope="" ma:versionID="c1416ea43420fc485d6da00cd68c69f1">
  <xsd:schema xmlns:xsd="http://www.w3.org/2001/XMLSchema" xmlns:xs="http://www.w3.org/2001/XMLSchema" xmlns:p="http://schemas.microsoft.com/office/2006/metadata/properties" xmlns:ns2="9c7b2f30-2231-41e0-b86a-1257079ed7b5" xmlns:ns3="f6156fdc-1b67-4e65-a7eb-2d097edf2cd6" xmlns:ns4="c7b56d83-7d92-4d5e-8552-dd44030ff6cf" targetNamespace="http://schemas.microsoft.com/office/2006/metadata/properties" ma:root="true" ma:fieldsID="ea34d2438f142ed68a065efc387de8e6" ns2:_="" ns3:_="" ns4:_="">
    <xsd:import namespace="9c7b2f30-2231-41e0-b86a-1257079ed7b5"/>
    <xsd:import namespace="f6156fdc-1b67-4e65-a7eb-2d097edf2cd6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adOnly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ublished" minOccurs="0"/>
                <xsd:element ref="ns2:Sentforapproval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b2f30-2231-41e0-b86a-1257079ed7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ReadOnly" ma:index="18" nillable="true" ma:displayName="Read Only" ma:description="Indicates which files should not be saved over after using" ma:format="Dropdown" ma:internalName="ReadOnly">
      <xsd:simpleType>
        <xsd:restriction base="dms:Text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Published" ma:index="22" nillable="true" ma:displayName="Published" ma:format="Dropdown" ma:internalName="Published">
      <xsd:simpleType>
        <xsd:restriction base="dms:Text">
          <xsd:maxLength value="255"/>
        </xsd:restriction>
      </xsd:simpleType>
    </xsd:element>
    <xsd:element name="Sentforapproval" ma:index="23" nillable="true" ma:displayName="Sent for approval" ma:format="Dropdown" ma:internalName="Sentforapproval">
      <xsd:simpleType>
        <xsd:restriction base="dms:Text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56fdc-1b67-4e65-a7eb-2d097edf2cd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b3e5622f-eac6-4e88-b4f2-2393c1bd5bd4}" ma:internalName="TaxCatchAll" ma:showField="CatchAllData" ma:web="f6156fdc-1b67-4e65-a7eb-2d097edf2c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9c7b2f30-2231-41e0-b86a-1257079ed7b5">
      <Terms xmlns="http://schemas.microsoft.com/office/infopath/2007/PartnerControls"/>
    </lcf76f155ced4ddcb4097134ff3c332f>
    <SharedWithUsers xmlns="f6156fdc-1b67-4e65-a7eb-2d097edf2cd6">
      <UserInfo>
        <DisplayName/>
        <AccountId xsi:nil="true"/>
        <AccountType/>
      </UserInfo>
    </SharedWithUsers>
    <Sentforapproval xmlns="9c7b2f30-2231-41e0-b86a-1257079ed7b5" xsi:nil="true"/>
    <Published xmlns="9c7b2f30-2231-41e0-b86a-1257079ed7b5" xsi:nil="true"/>
    <ReadOnly xmlns="9c7b2f30-2231-41e0-b86a-1257079ed7b5" xsi:nil="true"/>
  </documentManagement>
</p:properties>
</file>

<file path=customXml/itemProps1.xml><?xml version="1.0" encoding="utf-8"?>
<ds:datastoreItem xmlns:ds="http://schemas.openxmlformats.org/officeDocument/2006/customXml" ds:itemID="{8AAAC019-627C-4D0F-A80A-2217791FC9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374f94-ea7c-428a-97f4-b9a8f1ddd6c6"/>
    <ds:schemaRef ds:uri="2a7a03ce-2042-4c5f-90e9-1f29c56988a9"/>
    <ds:schemaRef ds:uri="c7b56d83-7d92-4d5e-8552-dd44030ff6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EC7E82-95E1-4287-8054-24C280405BC8}"/>
</file>

<file path=customXml/itemProps4.xml><?xml version="1.0" encoding="utf-8"?>
<ds:datastoreItem xmlns:ds="http://schemas.openxmlformats.org/officeDocument/2006/customXml" ds:itemID="{CEBDB436-53EB-425E-A8EC-3F5275692B76}">
  <ds:schemaRefs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2a7a03ce-2042-4c5f-90e9-1f29c56988a9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c7b56d83-7d92-4d5e-8552-dd44030ff6cf"/>
    <ds:schemaRef ds:uri="f6374f94-ea7c-428a-97f4-b9a8f1ddd6c6"/>
  </ds:schemaRefs>
</ds:datastoreItem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15826</TotalTime>
  <Words>616</Words>
  <Application>Microsoft Office PowerPoint</Application>
  <PresentationFormat>A3 Paper (297x420 mm)</PresentationFormat>
  <Paragraphs>75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Telstra Display</vt:lpstr>
      <vt:lpstr>Aptos</vt:lpstr>
      <vt:lpstr>Arial</vt:lpstr>
      <vt:lpstr>Wingdings</vt:lpstr>
      <vt:lpstr>Telstra Text Light</vt:lpstr>
      <vt:lpstr>Courier New</vt:lpstr>
      <vt:lpstr>Aptos Display</vt:lpstr>
      <vt:lpstr>Telstra Text</vt:lpstr>
      <vt:lpstr>Office Theme</vt:lpstr>
      <vt:lpstr>Tech Savvy Seniors Module 6: Stay safe online and avoid scams</vt:lpstr>
      <vt:lpstr>Tech Savvy Seniors  Module 6: Stay safe online and avoid scams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Module 6: Stay safe online and avoid scams</dc:title>
  <dc:creator>Telstra Limited and NSW Government</dc:creator>
  <cp:keywords>telstra, tech savvy, seniors, module, 6, safe, online, avoid, scams, takeways, scammers, protect</cp:keywords>
  <cp:lastModifiedBy>Cassandra Katsikaronis</cp:lastModifiedBy>
  <cp:revision>2</cp:revision>
  <dcterms:created xsi:type="dcterms:W3CDTF">2025-08-08T06:40:30Z</dcterms:created>
  <dcterms:modified xsi:type="dcterms:W3CDTF">2026-01-29T03:08:10Z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0x0101004F4692F43398F0468630CE82EDAFC73B</vt:lpwstr>
  </property>
  <property fmtid="{D5CDD505-2E9C-101B-9397-08002B2CF9AE}" pid="3" name="MediaServiceImageTags">
    <vt:lpwstr/>
  </property>
  <property fmtid="{D5CDD505-2E9C-101B-9397-08002B2CF9AE}" pid="4" name="Order">
    <vt:r8>16926500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dlc_DocIdItemGuid">
    <vt:lpwstr>dda63049-bab8-4525-821c-7148d1297b39</vt:lpwstr>
  </property>
</Properties>
</file>