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257" r:id="rId5"/>
    <p:sldId id="280" r:id="rId6"/>
    <p:sldId id="258" r:id="rId7"/>
    <p:sldId id="291" r:id="rId8"/>
    <p:sldId id="263" r:id="rId9"/>
    <p:sldId id="281" r:id="rId10"/>
    <p:sldId id="307" r:id="rId11"/>
    <p:sldId id="308" r:id="rId12"/>
    <p:sldId id="267" r:id="rId13"/>
    <p:sldId id="299" r:id="rId14"/>
    <p:sldId id="309" r:id="rId15"/>
    <p:sldId id="266" r:id="rId16"/>
    <p:sldId id="310" r:id="rId17"/>
    <p:sldId id="311" r:id="rId18"/>
    <p:sldId id="312" r:id="rId19"/>
    <p:sldId id="313" r:id="rId20"/>
    <p:sldId id="314" r:id="rId21"/>
    <p:sldId id="303" r:id="rId22"/>
    <p:sldId id="305" r:id="rId23"/>
    <p:sldId id="275" r:id="rId24"/>
    <p:sldId id="315" r:id="rId25"/>
    <p:sldId id="277" r:id="rId26"/>
    <p:sldId id="278" r:id="rId27"/>
    <p:sldId id="316" r:id="rId28"/>
    <p:sldId id="259" r:id="rId29"/>
  </p:sldIdLst>
  <p:sldSz cx="12192000" cy="6858000"/>
  <p:notesSz cx="6858000" cy="9144000"/>
  <p:embeddedFontLst>
    <p:embeddedFont>
      <p:font typeface="Telstra Display" panose="020B0604020202020204" charset="0"/>
      <p:regular r:id="rId31"/>
      <p:bold r:id="rId32"/>
      <p:italic r:id="rId33"/>
      <p:boldItalic r:id="rId34"/>
    </p:embeddedFont>
    <p:embeddedFont>
      <p:font typeface="Telstra Text" panose="020B05040400000000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F39A0-C0CB-4894-85C2-6C2D119EB688}" v="4" dt="2026-03-08T04:40:34.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488"/>
  </p:normalViewPr>
  <p:slideViewPr>
    <p:cSldViewPr snapToGrid="0">
      <p:cViewPr varScale="1">
        <p:scale>
          <a:sx n="96" d="100"/>
          <a:sy n="96" d="100"/>
        </p:scale>
        <p:origin x="354"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3-08T04:41:10.262" v="18" actId="962"/>
      <pc:docMkLst>
        <pc:docMk/>
      </pc:docMkLst>
      <pc:sldChg chg="modSp mod">
        <pc:chgData name="Liam Greenaway" userId="c706b77f-c5cf-4f95-aa99-ddd5c18db2ba" providerId="ADAL" clId="{CD29965E-20E4-4A5E-829B-8DEE0A5499D5}" dt="2026-03-08T04:38:52.351" v="5"/>
        <pc:sldMkLst>
          <pc:docMk/>
          <pc:sldMk cId="685712225" sldId="257"/>
        </pc:sldMkLst>
        <pc:spChg chg="ord">
          <ac:chgData name="Liam Greenaway" userId="c706b77f-c5cf-4f95-aa99-ddd5c18db2ba" providerId="ADAL" clId="{CD29965E-20E4-4A5E-829B-8DEE0A5499D5}" dt="2026-03-08T04:38:51.192" v="4"/>
          <ac:spMkLst>
            <pc:docMk/>
            <pc:sldMk cId="685712225" sldId="257"/>
            <ac:spMk id="3" creationId="{6BAC4BED-CC76-72CE-D98C-EBBC6F5502D5}"/>
          </ac:spMkLst>
        </pc:spChg>
        <pc:spChg chg="ord">
          <ac:chgData name="Liam Greenaway" userId="c706b77f-c5cf-4f95-aa99-ddd5c18db2ba" providerId="ADAL" clId="{CD29965E-20E4-4A5E-829B-8DEE0A5499D5}" dt="2026-03-08T04:38:52.351" v="5"/>
          <ac:spMkLst>
            <pc:docMk/>
            <pc:sldMk cId="685712225" sldId="257"/>
            <ac:spMk id="4" creationId="{77004E26-8DF4-D357-9BBC-6588B3567A47}"/>
          </ac:spMkLst>
        </pc:spChg>
      </pc:sldChg>
      <pc:sldChg chg="modSp mod">
        <pc:chgData name="Liam Greenaway" userId="c706b77f-c5cf-4f95-aa99-ddd5c18db2ba" providerId="ADAL" clId="{CD29965E-20E4-4A5E-829B-8DEE0A5499D5}" dt="2026-03-08T04:41:10.262" v="18" actId="962"/>
        <pc:sldMkLst>
          <pc:docMk/>
          <pc:sldMk cId="2923799208" sldId="259"/>
        </pc:sldMkLst>
        <pc:picChg chg="mod">
          <ac:chgData name="Liam Greenaway" userId="c706b77f-c5cf-4f95-aa99-ddd5c18db2ba" providerId="ADAL" clId="{CD29965E-20E4-4A5E-829B-8DEE0A5499D5}" dt="2026-03-08T04:41:10.262" v="18" actId="962"/>
          <ac:picMkLst>
            <pc:docMk/>
            <pc:sldMk cId="2923799208" sldId="259"/>
            <ac:picMk id="3" creationId="{D8C4F14E-2B7C-601C-B3D1-05C801C18F4E}"/>
          </ac:picMkLst>
        </pc:picChg>
      </pc:sldChg>
      <pc:sldChg chg="modSp mod">
        <pc:chgData name="Liam Greenaway" userId="c706b77f-c5cf-4f95-aa99-ddd5c18db2ba" providerId="ADAL" clId="{CD29965E-20E4-4A5E-829B-8DEE0A5499D5}" dt="2026-03-08T04:39:18.324" v="8" actId="962"/>
        <pc:sldMkLst>
          <pc:docMk/>
          <pc:sldMk cId="839272429" sldId="263"/>
        </pc:sldMkLst>
        <pc:picChg chg="mod">
          <ac:chgData name="Liam Greenaway" userId="c706b77f-c5cf-4f95-aa99-ddd5c18db2ba" providerId="ADAL" clId="{CD29965E-20E4-4A5E-829B-8DEE0A5499D5}" dt="2026-03-08T04:39:18.324" v="8" actId="962"/>
          <ac:picMkLst>
            <pc:docMk/>
            <pc:sldMk cId="839272429" sldId="263"/>
            <ac:picMk id="4" creationId="{87E78194-1F62-C30A-B560-31759ECCC93F}"/>
          </ac:picMkLst>
        </pc:picChg>
      </pc:sldChg>
      <pc:sldChg chg="modSp mod">
        <pc:chgData name="Liam Greenaway" userId="c706b77f-c5cf-4f95-aa99-ddd5c18db2ba" providerId="ADAL" clId="{CD29965E-20E4-4A5E-829B-8DEE0A5499D5}" dt="2026-03-08T04:38:02.999" v="0" actId="962"/>
        <pc:sldMkLst>
          <pc:docMk/>
          <pc:sldMk cId="3331918497" sldId="280"/>
        </pc:sldMkLst>
        <pc:picChg chg="mod">
          <ac:chgData name="Liam Greenaway" userId="c706b77f-c5cf-4f95-aa99-ddd5c18db2ba" providerId="ADAL" clId="{CD29965E-20E4-4A5E-829B-8DEE0A5499D5}" dt="2026-03-08T04:38:02.999" v="0" actId="962"/>
          <ac:picMkLst>
            <pc:docMk/>
            <pc:sldMk cId="3331918497" sldId="280"/>
            <ac:picMk id="6" creationId="{8A51145C-3B2A-E39D-F62E-D2E9C400060E}"/>
          </ac:picMkLst>
        </pc:picChg>
      </pc:sldChg>
      <pc:sldChg chg="modSp mod">
        <pc:chgData name="Liam Greenaway" userId="c706b77f-c5cf-4f95-aa99-ddd5c18db2ba" providerId="ADAL" clId="{CD29965E-20E4-4A5E-829B-8DEE0A5499D5}" dt="2026-03-08T04:39:10.760" v="7"/>
        <pc:sldMkLst>
          <pc:docMk/>
          <pc:sldMk cId="3625020848" sldId="291"/>
        </pc:sldMkLst>
        <pc:spChg chg="ord">
          <ac:chgData name="Liam Greenaway" userId="c706b77f-c5cf-4f95-aa99-ddd5c18db2ba" providerId="ADAL" clId="{CD29965E-20E4-4A5E-829B-8DEE0A5499D5}" dt="2026-03-08T04:39:07.841" v="6"/>
          <ac:spMkLst>
            <pc:docMk/>
            <pc:sldMk cId="3625020848" sldId="291"/>
            <ac:spMk id="5" creationId="{70A29EF2-44E2-7BC1-D8B1-BA6E7AE9F4A0}"/>
          </ac:spMkLst>
        </pc:spChg>
        <pc:picChg chg="ord">
          <ac:chgData name="Liam Greenaway" userId="c706b77f-c5cf-4f95-aa99-ddd5c18db2ba" providerId="ADAL" clId="{CD29965E-20E4-4A5E-829B-8DEE0A5499D5}" dt="2026-03-08T04:39:10.760" v="7"/>
          <ac:picMkLst>
            <pc:docMk/>
            <pc:sldMk cId="3625020848" sldId="291"/>
            <ac:picMk id="3" creationId="{4DF83256-0015-FBC2-8090-685936981AEF}"/>
          </ac:picMkLst>
        </pc:picChg>
      </pc:sldChg>
      <pc:sldChg chg="delSp modSp mod modAnim">
        <pc:chgData name="Liam Greenaway" userId="c706b77f-c5cf-4f95-aa99-ddd5c18db2ba" providerId="ADAL" clId="{CD29965E-20E4-4A5E-829B-8DEE0A5499D5}" dt="2026-03-08T04:40:38.148" v="17"/>
        <pc:sldMkLst>
          <pc:docMk/>
          <pc:sldMk cId="3040124152" sldId="314"/>
        </pc:sldMkLst>
        <pc:spChg chg="mod ord topLvl">
          <ac:chgData name="Liam Greenaway" userId="c706b77f-c5cf-4f95-aa99-ddd5c18db2ba" providerId="ADAL" clId="{CD29965E-20E4-4A5E-829B-8DEE0A5499D5}" dt="2026-03-08T04:40:38.148" v="17"/>
          <ac:spMkLst>
            <pc:docMk/>
            <pc:sldMk cId="3040124152" sldId="314"/>
            <ac:spMk id="3" creationId="{9CBECD40-0FA3-7570-1B8D-F4B52C15A12F}"/>
          </ac:spMkLst>
        </pc:spChg>
        <pc:spChg chg="mod topLvl">
          <ac:chgData name="Liam Greenaway" userId="c706b77f-c5cf-4f95-aa99-ddd5c18db2ba" providerId="ADAL" clId="{CD29965E-20E4-4A5E-829B-8DEE0A5499D5}" dt="2026-03-08T04:40:27.956" v="15" actId="165"/>
          <ac:spMkLst>
            <pc:docMk/>
            <pc:sldMk cId="3040124152" sldId="314"/>
            <ac:spMk id="6" creationId="{5B0997B8-7ED4-2E97-94CD-3E9622323234}"/>
          </ac:spMkLst>
        </pc:spChg>
        <pc:spChg chg="mod topLvl">
          <ac:chgData name="Liam Greenaway" userId="c706b77f-c5cf-4f95-aa99-ddd5c18db2ba" providerId="ADAL" clId="{CD29965E-20E4-4A5E-829B-8DEE0A5499D5}" dt="2026-03-08T04:40:34.622" v="16" actId="165"/>
          <ac:spMkLst>
            <pc:docMk/>
            <pc:sldMk cId="3040124152" sldId="314"/>
            <ac:spMk id="12" creationId="{FDC2072B-C2AE-581B-E0AB-28B35014D5F9}"/>
          </ac:spMkLst>
        </pc:spChg>
        <pc:spChg chg="mod ord topLvl">
          <ac:chgData name="Liam Greenaway" userId="c706b77f-c5cf-4f95-aa99-ddd5c18db2ba" providerId="ADAL" clId="{CD29965E-20E4-4A5E-829B-8DEE0A5499D5}" dt="2026-03-08T04:40:38.148" v="17"/>
          <ac:spMkLst>
            <pc:docMk/>
            <pc:sldMk cId="3040124152" sldId="314"/>
            <ac:spMk id="13" creationId="{D142F57E-6C10-2342-5946-E613133DECD6}"/>
          </ac:spMkLst>
        </pc:spChg>
        <pc:spChg chg="mod topLvl">
          <ac:chgData name="Liam Greenaway" userId="c706b77f-c5cf-4f95-aa99-ddd5c18db2ba" providerId="ADAL" clId="{CD29965E-20E4-4A5E-829B-8DEE0A5499D5}" dt="2026-03-08T04:40:34.622" v="16" actId="165"/>
          <ac:spMkLst>
            <pc:docMk/>
            <pc:sldMk cId="3040124152" sldId="314"/>
            <ac:spMk id="15" creationId="{07B6EC5E-F5C1-686C-A758-CACCC89C7742}"/>
          </ac:spMkLst>
        </pc:spChg>
        <pc:spChg chg="mod ord topLvl">
          <ac:chgData name="Liam Greenaway" userId="c706b77f-c5cf-4f95-aa99-ddd5c18db2ba" providerId="ADAL" clId="{CD29965E-20E4-4A5E-829B-8DEE0A5499D5}" dt="2026-03-08T04:40:38.148" v="17"/>
          <ac:spMkLst>
            <pc:docMk/>
            <pc:sldMk cId="3040124152" sldId="314"/>
            <ac:spMk id="16" creationId="{01C75E66-2D9E-434C-BA27-F3E7EA9B02E8}"/>
          </ac:spMkLst>
        </pc:spChg>
        <pc:grpChg chg="del mod">
          <ac:chgData name="Liam Greenaway" userId="c706b77f-c5cf-4f95-aa99-ddd5c18db2ba" providerId="ADAL" clId="{CD29965E-20E4-4A5E-829B-8DEE0A5499D5}" dt="2026-03-08T04:40:27.956" v="15" actId="165"/>
          <ac:grpSpMkLst>
            <pc:docMk/>
            <pc:sldMk cId="3040124152" sldId="314"/>
            <ac:grpSpMk id="7" creationId="{8B69FFA3-FAF0-0922-B63F-1DFC7822D0FE}"/>
          </ac:grpSpMkLst>
        </pc:grpChg>
        <pc:grpChg chg="del mod">
          <ac:chgData name="Liam Greenaway" userId="c706b77f-c5cf-4f95-aa99-ddd5c18db2ba" providerId="ADAL" clId="{CD29965E-20E4-4A5E-829B-8DEE0A5499D5}" dt="2026-03-08T04:40:34.622" v="16" actId="165"/>
          <ac:grpSpMkLst>
            <pc:docMk/>
            <pc:sldMk cId="3040124152" sldId="314"/>
            <ac:grpSpMk id="10" creationId="{0A22C6C0-8B3E-5A70-5F5D-963C613DDAD2}"/>
          </ac:grpSpMkLst>
        </pc:grpChg>
        <pc:grpChg chg="del mod">
          <ac:chgData name="Liam Greenaway" userId="c706b77f-c5cf-4f95-aa99-ddd5c18db2ba" providerId="ADAL" clId="{CD29965E-20E4-4A5E-829B-8DEE0A5499D5}" dt="2026-03-08T04:40:34.622" v="16" actId="165"/>
          <ac:grpSpMkLst>
            <pc:docMk/>
            <pc:sldMk cId="3040124152" sldId="314"/>
            <ac:grpSpMk id="14" creationId="{CE4D6B3C-3E90-2479-F228-6BECE094EA9E}"/>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8/03/2026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5</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Send and receive emails</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7A07-2D2B-03EB-B185-63AA22B37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C110B-E12F-64CE-D8D1-5159A1DDB27B}"/>
              </a:ext>
            </a:extLst>
          </p:cNvPr>
          <p:cNvSpPr>
            <a:spLocks noGrp="1"/>
          </p:cNvSpPr>
          <p:nvPr>
            <p:ph type="title"/>
          </p:nvPr>
        </p:nvSpPr>
        <p:spPr/>
        <p:txBody>
          <a:bodyPr/>
          <a:lstStyle/>
          <a:p>
            <a:r>
              <a:rPr lang="en-AU" dirty="0"/>
              <a:t>Reading an email</a:t>
            </a:r>
          </a:p>
        </p:txBody>
      </p:sp>
      <p:pic>
        <p:nvPicPr>
          <p:cNvPr id="3" name="Picture 2" descr="Screenshot of a Gmail inbox displaying one unread email in the Primary tab in Inbox folder dated August 1. ">
            <a:extLst>
              <a:ext uri="{FF2B5EF4-FFF2-40B4-BE49-F238E27FC236}">
                <a16:creationId xmlns:a16="http://schemas.microsoft.com/office/drawing/2014/main" id="{F0819B14-3CA2-7276-038D-D9286EA9EDB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8200" y="1619821"/>
            <a:ext cx="10515600" cy="3618358"/>
          </a:xfrm>
          <a:prstGeom prst="rect">
            <a:avLst/>
          </a:prstGeom>
        </p:spPr>
      </p:pic>
    </p:spTree>
    <p:extLst>
      <p:ext uri="{BB962C8B-B14F-4D97-AF65-F5344CB8AC3E}">
        <p14:creationId xmlns:p14="http://schemas.microsoft.com/office/powerpoint/2010/main" val="322679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07E3-B68C-3BEC-EDB7-C01C55041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913A4-AB9E-6B7A-E7E3-5DB6D3593637}"/>
              </a:ext>
            </a:extLst>
          </p:cNvPr>
          <p:cNvSpPr>
            <a:spLocks noGrp="1"/>
          </p:cNvSpPr>
          <p:nvPr>
            <p:ph type="title"/>
          </p:nvPr>
        </p:nvSpPr>
        <p:spPr/>
        <p:txBody>
          <a:bodyPr/>
          <a:lstStyle/>
          <a:p>
            <a:r>
              <a:rPr lang="en-AU" dirty="0"/>
              <a:t>Reading an email</a:t>
            </a:r>
          </a:p>
        </p:txBody>
      </p:sp>
      <p:pic>
        <p:nvPicPr>
          <p:cNvPr id="4" name="Picture 3" descr="Screenshot of a Gmail inbox displaying an email titled &quot;Your new email account&quot; from Adam Turner. Email body expresses excitement about using the new email and eagerness to receive more messages soon, with a simple user interface showing inbox and navigation panel on the left.">
            <a:extLst>
              <a:ext uri="{FF2B5EF4-FFF2-40B4-BE49-F238E27FC236}">
                <a16:creationId xmlns:a16="http://schemas.microsoft.com/office/drawing/2014/main" id="{2A29A241-457D-A790-BE93-0468E80C514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8200" y="1717410"/>
            <a:ext cx="10515600" cy="3447494"/>
          </a:xfrm>
          <a:prstGeom prst="rect">
            <a:avLst/>
          </a:prstGeom>
        </p:spPr>
      </p:pic>
    </p:spTree>
    <p:extLst>
      <p:ext uri="{BB962C8B-B14F-4D97-AF65-F5344CB8AC3E}">
        <p14:creationId xmlns:p14="http://schemas.microsoft.com/office/powerpoint/2010/main" val="120159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he mail app on mobile phone showing 2 new notifications">
            <a:extLst>
              <a:ext uri="{FF2B5EF4-FFF2-40B4-BE49-F238E27FC236}">
                <a16:creationId xmlns:a16="http://schemas.microsoft.com/office/drawing/2014/main" id="{EE1DD55F-84FA-BD80-8E70-DF54C0BA84B3}"/>
              </a:ext>
            </a:extLst>
          </p:cNvPr>
          <p:cNvPicPr>
            <a:picLocks noChangeAspect="1"/>
          </p:cNvPicPr>
          <p:nvPr/>
        </p:nvPicPr>
        <p:blipFill>
          <a:blip r:embed="rId2"/>
          <a:stretch>
            <a:fillRect/>
          </a:stretch>
        </p:blipFill>
        <p:spPr>
          <a:xfrm>
            <a:off x="396272" y="1535994"/>
            <a:ext cx="11399449" cy="4590236"/>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098" y="1659467"/>
            <a:ext cx="5344301" cy="4284133"/>
          </a:xfrm>
        </p:spPr>
        <p:txBody>
          <a:bodyPr>
            <a:noAutofit/>
          </a:bodyPr>
          <a:lstStyle/>
          <a:p>
            <a:pPr>
              <a:lnSpc>
                <a:spcPct val="120000"/>
              </a:lnSpc>
              <a:spcBef>
                <a:spcPts val="1200"/>
              </a:spcBef>
            </a:pPr>
            <a:r>
              <a:rPr lang="en-AU" sz="2400" dirty="0">
                <a:solidFill>
                  <a:schemeClr val="bg1"/>
                </a:solidFill>
              </a:rPr>
              <a:t>Can you spot any unread messages in your inbox?</a:t>
            </a:r>
            <a:br>
              <a:rPr lang="en-AU" sz="2000" dirty="0">
                <a:solidFill>
                  <a:schemeClr val="bg1"/>
                </a:solidFill>
              </a:rPr>
            </a:br>
            <a:r>
              <a:rPr lang="en-AU" sz="1000" dirty="0">
                <a:solidFill>
                  <a:schemeClr val="bg1"/>
                </a:solidFill>
              </a:rPr>
              <a:t> </a:t>
            </a:r>
            <a:br>
              <a:rPr lang="en-AU" sz="2400" dirty="0">
                <a:solidFill>
                  <a:schemeClr val="bg1"/>
                </a:solidFill>
              </a:rPr>
            </a:br>
            <a:r>
              <a:rPr lang="en-AU" sz="2400" dirty="0">
                <a:solidFill>
                  <a:schemeClr val="bg1"/>
                </a:solidFill>
              </a:rPr>
              <a:t>Who is the message from?</a:t>
            </a:r>
            <a:br>
              <a:rPr lang="en-AU" sz="2400" dirty="0">
                <a:solidFill>
                  <a:schemeClr val="bg1"/>
                </a:solidFill>
              </a:rPr>
            </a:br>
            <a:r>
              <a:rPr lang="en-AU" sz="1000" dirty="0">
                <a:solidFill>
                  <a:schemeClr val="bg1"/>
                </a:solidFill>
              </a:rPr>
              <a:t> </a:t>
            </a:r>
            <a:br>
              <a:rPr lang="en-AU" sz="2400" dirty="0">
                <a:solidFill>
                  <a:schemeClr val="bg1"/>
                </a:solidFill>
              </a:rPr>
            </a:br>
            <a:r>
              <a:rPr lang="en-AU" sz="2400" dirty="0">
                <a:solidFill>
                  <a:schemeClr val="bg1"/>
                </a:solidFill>
              </a:rPr>
              <a:t>Was it sent to only you or to others as well?</a:t>
            </a:r>
            <a:br>
              <a:rPr lang="en-AU" sz="2400" dirty="0">
                <a:solidFill>
                  <a:schemeClr val="bg1"/>
                </a:solidFill>
              </a:rPr>
            </a:br>
            <a:r>
              <a:rPr lang="en-AU" sz="1000" dirty="0">
                <a:solidFill>
                  <a:schemeClr val="bg1"/>
                </a:solidFill>
              </a:rPr>
              <a:t> </a:t>
            </a:r>
            <a:br>
              <a:rPr lang="en-AU" sz="2400" dirty="0">
                <a:solidFill>
                  <a:schemeClr val="bg1"/>
                </a:solidFill>
              </a:rPr>
            </a:br>
            <a:r>
              <a:rPr lang="en-AU" sz="2400" dirty="0">
                <a:solidFill>
                  <a:schemeClr val="bg1"/>
                </a:solidFill>
              </a:rPr>
              <a:t>What clues does the subject line give you about the message?</a:t>
            </a:r>
          </a:p>
        </p:txBody>
      </p:sp>
    </p:spTree>
    <p:extLst>
      <p:ext uri="{BB962C8B-B14F-4D97-AF65-F5344CB8AC3E}">
        <p14:creationId xmlns:p14="http://schemas.microsoft.com/office/powerpoint/2010/main" val="166786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D5E2-B294-5746-BAA1-FE9730415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B0873-E7C6-E56B-2AF2-9896C1DCF58B}"/>
              </a:ext>
            </a:extLst>
          </p:cNvPr>
          <p:cNvSpPr>
            <a:spLocks noGrp="1"/>
          </p:cNvSpPr>
          <p:nvPr>
            <p:ph type="title"/>
          </p:nvPr>
        </p:nvSpPr>
        <p:spPr/>
        <p:txBody>
          <a:bodyPr/>
          <a:lstStyle/>
          <a:p>
            <a:r>
              <a:rPr lang="en-AU" dirty="0"/>
              <a:t>Sending an email</a:t>
            </a:r>
          </a:p>
        </p:txBody>
      </p:sp>
      <p:pic>
        <p:nvPicPr>
          <p:cNvPr id="9" name="Graphic 8" descr="plus symbol">
            <a:extLst>
              <a:ext uri="{FF2B5EF4-FFF2-40B4-BE49-F238E27FC236}">
                <a16:creationId xmlns:a16="http://schemas.microsoft.com/office/drawing/2014/main" id="{179E4EB4-CB84-112F-AAE0-7A34FCBD2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561107"/>
            <a:ext cx="1080000" cy="1080000"/>
          </a:xfrm>
          <a:prstGeom prst="rect">
            <a:avLst/>
          </a:prstGeom>
        </p:spPr>
      </p:pic>
      <p:pic>
        <p:nvPicPr>
          <p:cNvPr id="7" name="Picture 6" descr="Screenshot of a Gmail compose window open in a web browser, showing blank fields for recipient, subject, and email body. Interface includes formatting toolbar with options for font style, text alignment, and attachments, alongside navigation menu on the left with inbox categories.">
            <a:extLst>
              <a:ext uri="{FF2B5EF4-FFF2-40B4-BE49-F238E27FC236}">
                <a16:creationId xmlns:a16="http://schemas.microsoft.com/office/drawing/2014/main" id="{840429D9-324E-5427-8E84-688EB511A84F}"/>
              </a:ext>
            </a:extLst>
          </p:cNvPr>
          <p:cNvPicPr>
            <a:picLocks noChangeAspect="1"/>
          </p:cNvPicPr>
          <p:nvPr/>
        </p:nvPicPr>
        <p:blipFill>
          <a:blip r:embed="rId4"/>
          <a:stretch>
            <a:fillRect/>
          </a:stretch>
        </p:blipFill>
        <p:spPr>
          <a:xfrm>
            <a:off x="2584450" y="1561107"/>
            <a:ext cx="8769350" cy="4931768"/>
          </a:xfrm>
          <a:prstGeom prst="rect">
            <a:avLst/>
          </a:prstGeom>
        </p:spPr>
      </p:pic>
    </p:spTree>
    <p:extLst>
      <p:ext uri="{BB962C8B-B14F-4D97-AF65-F5344CB8AC3E}">
        <p14:creationId xmlns:p14="http://schemas.microsoft.com/office/powerpoint/2010/main" val="55831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C5DC-6B55-1201-29DE-0AA3F9922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E829C-E0AE-9B76-A673-7BE72E2A03F6}"/>
              </a:ext>
            </a:extLst>
          </p:cNvPr>
          <p:cNvSpPr>
            <a:spLocks noGrp="1"/>
          </p:cNvSpPr>
          <p:nvPr>
            <p:ph type="title"/>
          </p:nvPr>
        </p:nvSpPr>
        <p:spPr/>
        <p:txBody>
          <a:bodyPr/>
          <a:lstStyle/>
          <a:p>
            <a:r>
              <a:rPr lang="en-AU" dirty="0"/>
              <a:t>Replying to an email</a:t>
            </a:r>
          </a:p>
        </p:txBody>
      </p:sp>
      <p:pic>
        <p:nvPicPr>
          <p:cNvPr id="6" name="Graphic 5" descr="back arrow for reply">
            <a:extLst>
              <a:ext uri="{FF2B5EF4-FFF2-40B4-BE49-F238E27FC236}">
                <a16:creationId xmlns:a16="http://schemas.microsoft.com/office/drawing/2014/main" id="{064D2E18-8380-74B3-78A0-D50D6F404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1080000" cy="1080000"/>
          </a:xfrm>
          <a:prstGeom prst="rect">
            <a:avLst/>
          </a:prstGeom>
        </p:spPr>
      </p:pic>
      <p:pic>
        <p:nvPicPr>
          <p:cNvPr id="4" name="Picture 3" descr="Screenshot of a Gmail inbox showing an open email draft addressed to Adam Turner with a reply message from Mary thanking Adam for his kindness. The Send button is circled in red, highlighting the action to send the email.">
            <a:extLst>
              <a:ext uri="{FF2B5EF4-FFF2-40B4-BE49-F238E27FC236}">
                <a16:creationId xmlns:a16="http://schemas.microsoft.com/office/drawing/2014/main" id="{78D53877-5424-70EC-3102-2401F4EA91B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238148" y="1690688"/>
            <a:ext cx="9115652" cy="4523845"/>
          </a:xfrm>
          <a:prstGeom prst="rect">
            <a:avLst/>
          </a:prstGeom>
        </p:spPr>
      </p:pic>
    </p:spTree>
    <p:extLst>
      <p:ext uri="{BB962C8B-B14F-4D97-AF65-F5344CB8AC3E}">
        <p14:creationId xmlns:p14="http://schemas.microsoft.com/office/powerpoint/2010/main" val="189332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CF2D-8250-04E8-B3D5-5C6F70C23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961A1-2296-E31A-1980-C01AEED27942}"/>
              </a:ext>
            </a:extLst>
          </p:cNvPr>
          <p:cNvSpPr>
            <a:spLocks noGrp="1"/>
          </p:cNvSpPr>
          <p:nvPr>
            <p:ph type="title"/>
          </p:nvPr>
        </p:nvSpPr>
        <p:spPr/>
        <p:txBody>
          <a:bodyPr/>
          <a:lstStyle/>
          <a:p>
            <a:r>
              <a:rPr lang="en-AU" dirty="0"/>
              <a:t>Forwarding an email</a:t>
            </a:r>
          </a:p>
        </p:txBody>
      </p:sp>
      <p:pic>
        <p:nvPicPr>
          <p:cNvPr id="5" name="Graphic 4" descr="forward arrow for forwarding an email">
            <a:extLst>
              <a:ext uri="{FF2B5EF4-FFF2-40B4-BE49-F238E27FC236}">
                <a16:creationId xmlns:a16="http://schemas.microsoft.com/office/drawing/2014/main" id="{49D8E6EC-CD38-F4E3-E34C-9C58F441E3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1066799" cy="1066799"/>
          </a:xfrm>
          <a:prstGeom prst="rect">
            <a:avLst/>
          </a:prstGeom>
        </p:spPr>
      </p:pic>
      <p:pic>
        <p:nvPicPr>
          <p:cNvPr id="6" name="Picture 5" descr="Screenshot of a Gmail inbox showing an email conversation between Adam Turner and Mary. The email draft is showing a forwarding email, including the previous email conversation between Adam and Mary. ">
            <a:extLst>
              <a:ext uri="{FF2B5EF4-FFF2-40B4-BE49-F238E27FC236}">
                <a16:creationId xmlns:a16="http://schemas.microsoft.com/office/drawing/2014/main" id="{AD2D5129-1796-5A3D-33AC-D49F17C451B6}"/>
              </a:ext>
            </a:extLst>
          </p:cNvPr>
          <p:cNvPicPr>
            <a:picLocks noChangeAspect="1"/>
          </p:cNvPicPr>
          <p:nvPr/>
        </p:nvPicPr>
        <p:blipFill>
          <a:blip r:embed="rId4"/>
          <a:stretch>
            <a:fillRect/>
          </a:stretch>
        </p:blipFill>
        <p:spPr>
          <a:xfrm>
            <a:off x="2565400" y="1690688"/>
            <a:ext cx="8788400" cy="4947427"/>
          </a:xfrm>
          <a:prstGeom prst="rect">
            <a:avLst/>
          </a:prstGeom>
        </p:spPr>
      </p:pic>
    </p:spTree>
    <p:extLst>
      <p:ext uri="{BB962C8B-B14F-4D97-AF65-F5344CB8AC3E}">
        <p14:creationId xmlns:p14="http://schemas.microsoft.com/office/powerpoint/2010/main" val="129101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49AD-9259-FF23-99F8-E17C57248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470B3-4F88-4168-9BE6-1239447EDAAD}"/>
              </a:ext>
            </a:extLst>
          </p:cNvPr>
          <p:cNvSpPr>
            <a:spLocks noGrp="1"/>
          </p:cNvSpPr>
          <p:nvPr>
            <p:ph type="title"/>
          </p:nvPr>
        </p:nvSpPr>
        <p:spPr/>
        <p:txBody>
          <a:bodyPr/>
          <a:lstStyle/>
          <a:p>
            <a:r>
              <a:rPr lang="en-AU" dirty="0"/>
              <a:t>Deleting an email</a:t>
            </a:r>
          </a:p>
        </p:txBody>
      </p:sp>
      <p:pic>
        <p:nvPicPr>
          <p:cNvPr id="7" name="Graphic 6" descr="bin symbol">
            <a:extLst>
              <a:ext uri="{FF2B5EF4-FFF2-40B4-BE49-F238E27FC236}">
                <a16:creationId xmlns:a16="http://schemas.microsoft.com/office/drawing/2014/main" id="{562F282F-7E37-5471-87A9-08D5651A7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1080000" cy="1080000"/>
          </a:xfrm>
          <a:prstGeom prst="rect">
            <a:avLst/>
          </a:prstGeom>
        </p:spPr>
      </p:pic>
      <p:pic>
        <p:nvPicPr>
          <p:cNvPr id="3" name="Picture 2" descr="Screenshot of a Gmail inbox displaying a welcome email titled &quot;Your new email account&quot; from Adam Turner. The navigation bar at the top of the email includes a bin symbol used for deleting an email.">
            <a:extLst>
              <a:ext uri="{FF2B5EF4-FFF2-40B4-BE49-F238E27FC236}">
                <a16:creationId xmlns:a16="http://schemas.microsoft.com/office/drawing/2014/main" id="{47E1FF36-9116-6B34-4DD2-7B900A7AD58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23067" y="1690688"/>
            <a:ext cx="8466667" cy="4225244"/>
          </a:xfrm>
          <a:prstGeom prst="rect">
            <a:avLst/>
          </a:prstGeom>
        </p:spPr>
      </p:pic>
    </p:spTree>
    <p:extLst>
      <p:ext uri="{BB962C8B-B14F-4D97-AF65-F5344CB8AC3E}">
        <p14:creationId xmlns:p14="http://schemas.microsoft.com/office/powerpoint/2010/main" val="154454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Key terms…</a:t>
            </a:r>
          </a:p>
        </p:txBody>
      </p:sp>
      <p:sp>
        <p:nvSpPr>
          <p:cNvPr id="3" name="Content Placeholder 2">
            <a:extLst>
              <a:ext uri="{FF2B5EF4-FFF2-40B4-BE49-F238E27FC236}">
                <a16:creationId xmlns:a16="http://schemas.microsoft.com/office/drawing/2014/main" id="{9CBECD40-0FA3-7570-1B8D-F4B52C15A12F}"/>
              </a:ext>
            </a:extLst>
          </p:cNvPr>
          <p:cNvSpPr txBox="1">
            <a:spLocks/>
          </p:cNvSpPr>
          <p:nvPr/>
        </p:nvSpPr>
        <p:spPr>
          <a:xfrm>
            <a:off x="877144" y="1958008"/>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Spam</a:t>
            </a:r>
          </a:p>
        </p:txBody>
      </p:sp>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712924" y="3463237"/>
            <a:ext cx="2563876" cy="200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Unwanted emails, often advertising or junk.</a:t>
            </a:r>
          </a:p>
        </p:txBody>
      </p:sp>
      <p:sp>
        <p:nvSpPr>
          <p:cNvPr id="13" name="Content Placeholder 2">
            <a:extLst>
              <a:ext uri="{FF2B5EF4-FFF2-40B4-BE49-F238E27FC236}">
                <a16:creationId xmlns:a16="http://schemas.microsoft.com/office/drawing/2014/main" id="{D142F57E-6C10-2342-5946-E613133DECD6}"/>
              </a:ext>
            </a:extLst>
          </p:cNvPr>
          <p:cNvSpPr txBox="1">
            <a:spLocks/>
          </p:cNvSpPr>
          <p:nvPr/>
        </p:nvSpPr>
        <p:spPr>
          <a:xfrm>
            <a:off x="4924992" y="1994366"/>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Scam/ phishing</a:t>
            </a:r>
          </a:p>
        </p:txBody>
      </p:sp>
      <p:sp>
        <p:nvSpPr>
          <p:cNvPr id="12" name="Content Placeholder 2">
            <a:extLst>
              <a:ext uri="{FF2B5EF4-FFF2-40B4-BE49-F238E27FC236}">
                <a16:creationId xmlns:a16="http://schemas.microsoft.com/office/drawing/2014/main" id="{FDC2072B-C2AE-581B-E0AB-28B35014D5F9}"/>
              </a:ext>
            </a:extLst>
          </p:cNvPr>
          <p:cNvSpPr txBox="1">
            <a:spLocks/>
          </p:cNvSpPr>
          <p:nvPr/>
        </p:nvSpPr>
        <p:spPr>
          <a:xfrm>
            <a:off x="4400896" y="3465357"/>
            <a:ext cx="3390208" cy="200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Emails pretending to be from a trusted source, trying to steal your personal information or money.</a:t>
            </a:r>
          </a:p>
        </p:txBody>
      </p:sp>
      <p:sp>
        <p:nvSpPr>
          <p:cNvPr id="16" name="Content Placeholder 2">
            <a:extLst>
              <a:ext uri="{FF2B5EF4-FFF2-40B4-BE49-F238E27FC236}">
                <a16:creationId xmlns:a16="http://schemas.microsoft.com/office/drawing/2014/main" id="{01C75E66-2D9E-434C-BA27-F3E7EA9B02E8}"/>
              </a:ext>
            </a:extLst>
          </p:cNvPr>
          <p:cNvSpPr txBox="1">
            <a:spLocks/>
          </p:cNvSpPr>
          <p:nvPr/>
        </p:nvSpPr>
        <p:spPr>
          <a:xfrm>
            <a:off x="8750979" y="1958008"/>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Junk folder</a:t>
            </a:r>
          </a:p>
        </p:txBody>
      </p:sp>
      <p:sp>
        <p:nvSpPr>
          <p:cNvPr id="15" name="Content Placeholder 2">
            <a:extLst>
              <a:ext uri="{FF2B5EF4-FFF2-40B4-BE49-F238E27FC236}">
                <a16:creationId xmlns:a16="http://schemas.microsoft.com/office/drawing/2014/main" id="{07B6EC5E-F5C1-686C-A758-CACCC89C7742}"/>
              </a:ext>
            </a:extLst>
          </p:cNvPr>
          <p:cNvSpPr txBox="1">
            <a:spLocks/>
          </p:cNvSpPr>
          <p:nvPr/>
        </p:nvSpPr>
        <p:spPr>
          <a:xfrm>
            <a:off x="8453611" y="3428999"/>
            <a:ext cx="2773189" cy="2345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Where your email automatically moves suspicious or unwanted messages.</a:t>
            </a:r>
          </a:p>
        </p:txBody>
      </p:sp>
    </p:spTree>
    <p:extLst>
      <p:ext uri="{BB962C8B-B14F-4D97-AF65-F5344CB8AC3E}">
        <p14:creationId xmlns:p14="http://schemas.microsoft.com/office/powerpoint/2010/main" val="3040124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CB5A3-B1A2-8664-FD1C-D0AB6675F6B1}"/>
              </a:ext>
            </a:extLst>
          </p:cNvPr>
          <p:cNvSpPr>
            <a:spLocks noGrp="1"/>
          </p:cNvSpPr>
          <p:nvPr>
            <p:ph type="title" idx="4294967295"/>
          </p:nvPr>
        </p:nvSpPr>
        <p:spPr>
          <a:xfrm>
            <a:off x="8521700" y="2647950"/>
            <a:ext cx="32131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 makes this </a:t>
            </a:r>
            <a:b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b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email suspicious?</a:t>
            </a:r>
          </a:p>
        </p:txBody>
      </p:sp>
      <p:pic>
        <p:nvPicPr>
          <p:cNvPr id="2" name="Picture 1" descr="Screenshot of an email claiming a $7,000 payment from Casino_Rocke with a welcome bonus of 30 free spins. Email includes recipient's account information, payout verification, and a purple &quot;Confirm Your Info&quot; button, suggesting a potential phishing attempt.">
            <a:extLst>
              <a:ext uri="{FF2B5EF4-FFF2-40B4-BE49-F238E27FC236}">
                <a16:creationId xmlns:a16="http://schemas.microsoft.com/office/drawing/2014/main" id="{B375F5DA-A4D8-BFD1-BDCB-68E67738146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3847" y="452863"/>
            <a:ext cx="8091653" cy="5952274"/>
          </a:xfrm>
          <a:prstGeom prst="rect">
            <a:avLst/>
          </a:prstGeom>
        </p:spPr>
      </p:pic>
    </p:spTree>
    <p:extLst>
      <p:ext uri="{BB962C8B-B14F-4D97-AF65-F5344CB8AC3E}">
        <p14:creationId xmlns:p14="http://schemas.microsoft.com/office/powerpoint/2010/main" val="17842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9EF-94A4-4693-46E1-D905CAE7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1A077-315F-0CDB-9182-987FA00AD5DF}"/>
              </a:ext>
            </a:extLst>
          </p:cNvPr>
          <p:cNvSpPr>
            <a:spLocks noGrp="1"/>
          </p:cNvSpPr>
          <p:nvPr>
            <p:ph type="title"/>
          </p:nvPr>
        </p:nvSpPr>
        <p:spPr/>
        <p:txBody>
          <a:bodyPr/>
          <a:lstStyle/>
          <a:p>
            <a:r>
              <a:rPr lang="en-AU" dirty="0"/>
              <a:t>Tips</a:t>
            </a:r>
          </a:p>
        </p:txBody>
      </p:sp>
      <p:sp>
        <p:nvSpPr>
          <p:cNvPr id="6" name="Content Placeholder 2">
            <a:extLst>
              <a:ext uri="{FF2B5EF4-FFF2-40B4-BE49-F238E27FC236}">
                <a16:creationId xmlns:a16="http://schemas.microsoft.com/office/drawing/2014/main" id="{D67DE452-9306-4D97-82F5-3FA8D51E871F}"/>
              </a:ext>
            </a:extLst>
          </p:cNvPr>
          <p:cNvSpPr txBox="1">
            <a:spLocks/>
          </p:cNvSpPr>
          <p:nvPr/>
        </p:nvSpPr>
        <p:spPr>
          <a:xfrm>
            <a:off x="599610" y="3306804"/>
            <a:ext cx="2126337"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If something feels wrong or too good to be true — like a prize, refund, or threat — it probably is.</a:t>
            </a:r>
          </a:p>
        </p:txBody>
      </p:sp>
      <p:pic>
        <p:nvPicPr>
          <p:cNvPr id="8" name="Picture 7">
            <a:extLst>
              <a:ext uri="{FF2B5EF4-FFF2-40B4-BE49-F238E27FC236}">
                <a16:creationId xmlns:a16="http://schemas.microsoft.com/office/drawing/2014/main" id="{42EA9C24-D444-519B-85F5-C48DE36E3C8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33740"/>
            <a:ext cx="1168756" cy="1202633"/>
          </a:xfrm>
          <a:prstGeom prst="rect">
            <a:avLst/>
          </a:prstGeom>
        </p:spPr>
      </p:pic>
      <p:sp>
        <p:nvSpPr>
          <p:cNvPr id="7" name="Content Placeholder 2">
            <a:extLst>
              <a:ext uri="{FF2B5EF4-FFF2-40B4-BE49-F238E27FC236}">
                <a16:creationId xmlns:a16="http://schemas.microsoft.com/office/drawing/2014/main" id="{820E2FFE-2EEC-014E-C1C2-10B90FC2A931}"/>
              </a:ext>
            </a:extLst>
          </p:cNvPr>
          <p:cNvSpPr txBox="1">
            <a:spLocks/>
          </p:cNvSpPr>
          <p:nvPr/>
        </p:nvSpPr>
        <p:spPr>
          <a:xfrm>
            <a:off x="2841757" y="3336373"/>
            <a:ext cx="2126337"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Do not click any links or download attachments from emails you don’t trust.</a:t>
            </a:r>
          </a:p>
        </p:txBody>
      </p:sp>
      <p:pic>
        <p:nvPicPr>
          <p:cNvPr id="11" name="Picture 10">
            <a:extLst>
              <a:ext uri="{FF2B5EF4-FFF2-40B4-BE49-F238E27FC236}">
                <a16:creationId xmlns:a16="http://schemas.microsoft.com/office/drawing/2014/main" id="{90BCD54D-476B-289F-C86C-8265E1532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9637" y="2149426"/>
            <a:ext cx="1168756" cy="1202633"/>
          </a:xfrm>
          <a:prstGeom prst="rect">
            <a:avLst/>
          </a:prstGeom>
        </p:spPr>
      </p:pic>
      <p:sp>
        <p:nvSpPr>
          <p:cNvPr id="3" name="Content Placeholder 2">
            <a:extLst>
              <a:ext uri="{FF2B5EF4-FFF2-40B4-BE49-F238E27FC236}">
                <a16:creationId xmlns:a16="http://schemas.microsoft.com/office/drawing/2014/main" id="{8370F7F5-20CA-5BF3-4F7E-B80E462A3863}"/>
              </a:ext>
            </a:extLst>
          </p:cNvPr>
          <p:cNvSpPr txBox="1">
            <a:spLocks/>
          </p:cNvSpPr>
          <p:nvPr/>
        </p:nvSpPr>
        <p:spPr>
          <a:xfrm>
            <a:off x="5083904" y="3325697"/>
            <a:ext cx="2126337"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the sender’s email address — it should match the company’s official address.</a:t>
            </a:r>
          </a:p>
        </p:txBody>
      </p:sp>
      <p:pic>
        <p:nvPicPr>
          <p:cNvPr id="4" name="Picture 3">
            <a:extLst>
              <a:ext uri="{FF2B5EF4-FFF2-40B4-BE49-F238E27FC236}">
                <a16:creationId xmlns:a16="http://schemas.microsoft.com/office/drawing/2014/main" id="{59D426C2-84C6-1AB5-E438-D16066CD093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4380" y="2165038"/>
            <a:ext cx="1168756" cy="1202633"/>
          </a:xfrm>
          <a:prstGeom prst="rect">
            <a:avLst/>
          </a:prstGeom>
        </p:spPr>
      </p:pic>
      <p:sp>
        <p:nvSpPr>
          <p:cNvPr id="5" name="Content Placeholder 2">
            <a:extLst>
              <a:ext uri="{FF2B5EF4-FFF2-40B4-BE49-F238E27FC236}">
                <a16:creationId xmlns:a16="http://schemas.microsoft.com/office/drawing/2014/main" id="{3066793A-0234-AF1B-C76B-49FDC22A759C}"/>
              </a:ext>
            </a:extLst>
          </p:cNvPr>
          <p:cNvSpPr txBox="1">
            <a:spLocks/>
          </p:cNvSpPr>
          <p:nvPr/>
        </p:nvSpPr>
        <p:spPr>
          <a:xfrm>
            <a:off x="7326051" y="3325697"/>
            <a:ext cx="2126337"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If you’re not sure, you can contact the company directly using their official phone number or website.</a:t>
            </a:r>
          </a:p>
        </p:txBody>
      </p:sp>
      <p:pic>
        <p:nvPicPr>
          <p:cNvPr id="14" name="Picture 13">
            <a:extLst>
              <a:ext uri="{FF2B5EF4-FFF2-40B4-BE49-F238E27FC236}">
                <a16:creationId xmlns:a16="http://schemas.microsoft.com/office/drawing/2014/main" id="{6B9A2380-F7D8-8912-C860-9961B8214F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23867" y="2149426"/>
            <a:ext cx="1168756" cy="1202633"/>
          </a:xfrm>
          <a:prstGeom prst="rect">
            <a:avLst/>
          </a:prstGeom>
        </p:spPr>
      </p:pic>
      <p:sp>
        <p:nvSpPr>
          <p:cNvPr id="9" name="Content Placeholder 2">
            <a:extLst>
              <a:ext uri="{FF2B5EF4-FFF2-40B4-BE49-F238E27FC236}">
                <a16:creationId xmlns:a16="http://schemas.microsoft.com/office/drawing/2014/main" id="{E9AF293B-48B3-D3AF-75C5-E5C546753FEB}"/>
              </a:ext>
            </a:extLst>
          </p:cNvPr>
          <p:cNvSpPr txBox="1">
            <a:spLocks/>
          </p:cNvSpPr>
          <p:nvPr/>
        </p:nvSpPr>
        <p:spPr>
          <a:xfrm>
            <a:off x="9568199" y="3336373"/>
            <a:ext cx="2126337"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 real company (like your bank or Telstra) will never ask for your password by email.</a:t>
            </a:r>
          </a:p>
        </p:txBody>
      </p:sp>
      <p:pic>
        <p:nvPicPr>
          <p:cNvPr id="10" name="Picture 9">
            <a:extLst>
              <a:ext uri="{FF2B5EF4-FFF2-40B4-BE49-F238E27FC236}">
                <a16:creationId xmlns:a16="http://schemas.microsoft.com/office/drawing/2014/main" id="{9A08D1D0-1625-747F-73E5-A91E8904C8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9123" y="2182291"/>
            <a:ext cx="1168756" cy="1202633"/>
          </a:xfrm>
          <a:prstGeom prst="rect">
            <a:avLst/>
          </a:prstGeom>
        </p:spPr>
      </p:pic>
    </p:spTree>
    <p:extLst>
      <p:ext uri="{BB962C8B-B14F-4D97-AF65-F5344CB8AC3E}">
        <p14:creationId xmlns:p14="http://schemas.microsoft.com/office/powerpoint/2010/main" val="22574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726907A-ECBA-7057-FA2A-3CA68D15116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2050" y="1357383"/>
            <a:ext cx="4356100" cy="4572000"/>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spTree>
    <p:extLst>
      <p:ext uri="{BB962C8B-B14F-4D97-AF65-F5344CB8AC3E}">
        <p14:creationId xmlns:p14="http://schemas.microsoft.com/office/powerpoint/2010/main" val="253401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BA271-B3CC-8813-C258-7D7C28886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2ECCB-258F-2CEA-A101-9873A8560F01}"/>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1F1890FA-505B-4ACF-9663-6A82307DDC5A}"/>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E7C8DA70-63FB-5B29-AC28-9CE7EDE748E8}"/>
              </a:ext>
            </a:extLst>
          </p:cNvPr>
          <p:cNvSpPr txBox="1">
            <a:spLocks/>
          </p:cNvSpPr>
          <p:nvPr/>
        </p:nvSpPr>
        <p:spPr>
          <a:xfrm>
            <a:off x="838200" y="3688166"/>
            <a:ext cx="20520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Log into my email account.</a:t>
            </a:r>
          </a:p>
        </p:txBody>
      </p:sp>
      <p:sp>
        <p:nvSpPr>
          <p:cNvPr id="11" name="Content Placeholder 2">
            <a:extLst>
              <a:ext uri="{FF2B5EF4-FFF2-40B4-BE49-F238E27FC236}">
                <a16:creationId xmlns:a16="http://schemas.microsoft.com/office/drawing/2014/main" id="{DA6D1EB4-D289-0529-7088-2D6E172291B9}"/>
              </a:ext>
            </a:extLst>
          </p:cNvPr>
          <p:cNvSpPr txBox="1">
            <a:spLocks/>
          </p:cNvSpPr>
          <p:nvPr/>
        </p:nvSpPr>
        <p:spPr>
          <a:xfrm>
            <a:off x="3615804"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Send, reply to, forward and delete emails.</a:t>
            </a:r>
          </a:p>
        </p:txBody>
      </p:sp>
      <p:sp>
        <p:nvSpPr>
          <p:cNvPr id="14" name="Content Placeholder 2">
            <a:extLst>
              <a:ext uri="{FF2B5EF4-FFF2-40B4-BE49-F238E27FC236}">
                <a16:creationId xmlns:a16="http://schemas.microsoft.com/office/drawing/2014/main" id="{DB9171C7-A832-1248-659A-F92270F14FFC}"/>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Attach a file or image to an email.</a:t>
            </a:r>
          </a:p>
        </p:txBody>
      </p:sp>
      <p:sp>
        <p:nvSpPr>
          <p:cNvPr id="13" name="Content Placeholder 2">
            <a:extLst>
              <a:ext uri="{FF2B5EF4-FFF2-40B4-BE49-F238E27FC236}">
                <a16:creationId xmlns:a16="http://schemas.microsoft.com/office/drawing/2014/main" id="{2734118A-42F8-3320-D15E-FF8D1E6084D5}"/>
              </a:ext>
            </a:extLst>
          </p:cNvPr>
          <p:cNvSpPr txBox="1">
            <a:spLocks/>
          </p:cNvSpPr>
          <p:nvPr/>
        </p:nvSpPr>
        <p:spPr>
          <a:xfrm>
            <a:off x="9171046" y="369528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and report spam or suspicious messages.</a:t>
            </a:r>
          </a:p>
        </p:txBody>
      </p:sp>
      <p:pic>
        <p:nvPicPr>
          <p:cNvPr id="7" name="Picture 6">
            <a:extLst>
              <a:ext uri="{FF2B5EF4-FFF2-40B4-BE49-F238E27FC236}">
                <a16:creationId xmlns:a16="http://schemas.microsoft.com/office/drawing/2014/main" id="{5A179FF5-C28A-5E2C-0FF6-FBF6C200A8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7678" y="2813245"/>
            <a:ext cx="1052805" cy="998350"/>
          </a:xfrm>
          <a:prstGeom prst="rect">
            <a:avLst/>
          </a:prstGeom>
        </p:spPr>
      </p:pic>
      <p:pic>
        <p:nvPicPr>
          <p:cNvPr id="9" name="Picture 8">
            <a:extLst>
              <a:ext uri="{FF2B5EF4-FFF2-40B4-BE49-F238E27FC236}">
                <a16:creationId xmlns:a16="http://schemas.microsoft.com/office/drawing/2014/main" id="{FD6D13B1-FBBB-2FCB-E5B8-2E09BDAEF9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403" y="2776941"/>
            <a:ext cx="998350" cy="1034654"/>
          </a:xfrm>
          <a:prstGeom prst="rect">
            <a:avLst/>
          </a:prstGeom>
        </p:spPr>
      </p:pic>
      <p:pic>
        <p:nvPicPr>
          <p:cNvPr id="4" name="Picture 3">
            <a:extLst>
              <a:ext uri="{FF2B5EF4-FFF2-40B4-BE49-F238E27FC236}">
                <a16:creationId xmlns:a16="http://schemas.microsoft.com/office/drawing/2014/main" id="{2B6B867E-70DF-3016-E756-9CBFF4F30E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12210" y="2760007"/>
            <a:ext cx="1052804" cy="1017711"/>
          </a:xfrm>
          <a:prstGeom prst="rect">
            <a:avLst/>
          </a:prstGeom>
        </p:spPr>
      </p:pic>
      <p:pic>
        <p:nvPicPr>
          <p:cNvPr id="5" name="Picture 4">
            <a:extLst>
              <a:ext uri="{FF2B5EF4-FFF2-40B4-BE49-F238E27FC236}">
                <a16:creationId xmlns:a16="http://schemas.microsoft.com/office/drawing/2014/main" id="{7C21A56A-BCB2-15D1-35DF-654E9708BF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6480" y="2704334"/>
            <a:ext cx="998350" cy="1107261"/>
          </a:xfrm>
          <a:prstGeom prst="rect">
            <a:avLst/>
          </a:prstGeom>
        </p:spPr>
      </p:pic>
    </p:spTree>
    <p:extLst>
      <p:ext uri="{BB962C8B-B14F-4D97-AF65-F5344CB8AC3E}">
        <p14:creationId xmlns:p14="http://schemas.microsoft.com/office/powerpoint/2010/main" val="175787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er person looking at their laptop">
            <a:extLst>
              <a:ext uri="{FF2B5EF4-FFF2-40B4-BE49-F238E27FC236}">
                <a16:creationId xmlns:a16="http://schemas.microsoft.com/office/drawing/2014/main" id="{95D6C818-1BCD-A87A-D241-6277FFB23784}"/>
              </a:ext>
            </a:extLst>
          </p:cNvPr>
          <p:cNvPicPr>
            <a:picLocks noChangeAspect="1"/>
          </p:cNvPicPr>
          <p:nvPr/>
        </p:nvPicPr>
        <p:blipFill>
          <a:blip r:embed="rId2"/>
          <a:stretch>
            <a:fillRect/>
          </a:stretch>
        </p:blipFill>
        <p:spPr>
          <a:xfrm>
            <a:off x="335998" y="1642957"/>
            <a:ext cx="11519998"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older persons using a laptop">
            <a:extLst>
              <a:ext uri="{FF2B5EF4-FFF2-40B4-BE49-F238E27FC236}">
                <a16:creationId xmlns:a16="http://schemas.microsoft.com/office/drawing/2014/main" id="{4579FABD-23D5-D395-BD93-0A85434E9E57}"/>
              </a:ext>
            </a:extLst>
          </p:cNvPr>
          <p:cNvPicPr>
            <a:picLocks noChangeAspect="1"/>
          </p:cNvPicPr>
          <p:nvPr/>
        </p:nvPicPr>
        <p:blipFill>
          <a:blip r:embed="rId2"/>
          <a:stretch>
            <a:fillRect/>
          </a:stretch>
        </p:blipFill>
        <p:spPr>
          <a:xfrm>
            <a:off x="324491" y="1642958"/>
            <a:ext cx="11531503" cy="4634566"/>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AU" dirty="0">
                <a:solidFill>
                  <a:schemeClr val="accent4"/>
                </a:solidFill>
              </a:rPr>
              <a:t>Gmail </a:t>
            </a:r>
            <a:r>
              <a:rPr lang="en-AU">
                <a:solidFill>
                  <a:schemeClr val="accent4"/>
                </a:solidFill>
              </a:rPr>
              <a:t>for </a:t>
            </a:r>
            <a:br>
              <a:rPr lang="en-AU">
                <a:solidFill>
                  <a:schemeClr val="accent4"/>
                </a:solidFill>
              </a:rPr>
            </a:br>
            <a:r>
              <a:rPr lang="en-AU">
                <a:solidFill>
                  <a:schemeClr val="accent4"/>
                </a:solidFill>
              </a:rPr>
              <a:t>beginners</a:t>
            </a:r>
            <a:endParaRPr lang="en-AU" dirty="0">
              <a:solidFill>
                <a:schemeClr val="accent4"/>
              </a:solidFill>
            </a:endParaRPr>
          </a:p>
        </p:txBody>
      </p:sp>
      <p:pic>
        <p:nvPicPr>
          <p:cNvPr id="8" name="Content Placeholder 7" descr="QR Code">
            <a:extLst>
              <a:ext uri="{FF2B5EF4-FFF2-40B4-BE49-F238E27FC236}">
                <a16:creationId xmlns:a16="http://schemas.microsoft.com/office/drawing/2014/main" id="{A3CB4F87-1D7D-D7EE-F318-44C0EEE25FF9}"/>
              </a:ext>
            </a:extLst>
          </p:cNvPr>
          <p:cNvPicPr>
            <a:picLocks noGrp="1" noChangeAspect="1"/>
          </p:cNvPicPr>
          <p:nvPr>
            <p:ph idx="1"/>
          </p:nvPr>
        </p:nvPicPr>
        <p:blipFill>
          <a:blip r:embed="rId2"/>
          <a:stretch>
            <a:fillRect/>
          </a:stretch>
        </p:blipFill>
        <p:spPr>
          <a:xfrm>
            <a:off x="4667250" y="2572544"/>
            <a:ext cx="2857500" cy="2857500"/>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s 1 through 12">
            <a:extLst>
              <a:ext uri="{FF2B5EF4-FFF2-40B4-BE49-F238E27FC236}">
                <a16:creationId xmlns:a16="http://schemas.microsoft.com/office/drawing/2014/main" id="{D8C4F14E-2B7C-601C-B3D1-05C801C18F4E}"/>
              </a:ext>
            </a:extLst>
          </p:cNvPr>
          <p:cNvPicPr>
            <a:picLocks noChangeAspect="1"/>
          </p:cNvPicPr>
          <p:nvPr/>
        </p:nvPicPr>
        <p:blipFill>
          <a:blip r:embed="rId2"/>
          <a:stretch>
            <a:fillRect/>
          </a:stretch>
        </p:blipFill>
        <p:spPr>
          <a:xfrm>
            <a:off x="0" y="3452"/>
            <a:ext cx="12192000" cy="6851093"/>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Log into your email account.</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615804"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Send, reply to, forward and delete emails.</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6393408"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Attach a file or image to an email.</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171046" y="369528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and report spam or suspicious messages.</a:t>
            </a:r>
          </a:p>
        </p:txBody>
      </p:sp>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7678" y="2813245"/>
            <a:ext cx="1052805" cy="998350"/>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403" y="2776941"/>
            <a:ext cx="998350" cy="1034654"/>
          </a:xfrm>
          <a:prstGeom prst="rect">
            <a:avLst/>
          </a:prstGeom>
        </p:spPr>
      </p:pic>
      <p:pic>
        <p:nvPicPr>
          <p:cNvPr id="4" name="Picture 3">
            <a:extLst>
              <a:ext uri="{FF2B5EF4-FFF2-40B4-BE49-F238E27FC236}">
                <a16:creationId xmlns:a16="http://schemas.microsoft.com/office/drawing/2014/main" id="{00FABFCB-0971-0399-E14F-35FAB37C6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12210" y="2760007"/>
            <a:ext cx="1052804" cy="1017711"/>
          </a:xfrm>
          <a:prstGeom prst="rect">
            <a:avLst/>
          </a:prstGeom>
        </p:spPr>
      </p:pic>
      <p:pic>
        <p:nvPicPr>
          <p:cNvPr id="5" name="Picture 4">
            <a:extLst>
              <a:ext uri="{FF2B5EF4-FFF2-40B4-BE49-F238E27FC236}">
                <a16:creationId xmlns:a16="http://schemas.microsoft.com/office/drawing/2014/main" id="{3E19713A-7B1E-FE65-B92C-CF7D2C712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6480" y="2704334"/>
            <a:ext cx="998350" cy="1107261"/>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descr="Mobile phone with email app open">
            <a:extLst>
              <a:ext uri="{FF2B5EF4-FFF2-40B4-BE49-F238E27FC236}">
                <a16:creationId xmlns:a16="http://schemas.microsoft.com/office/drawing/2014/main" id="{4DF83256-0015-FBC2-8090-685936981AE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46872" y="1535994"/>
            <a:ext cx="11406267" cy="4592982"/>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Who has an email account?</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er person using a laptop">
            <a:extLst>
              <a:ext uri="{FF2B5EF4-FFF2-40B4-BE49-F238E27FC236}">
                <a16:creationId xmlns:a16="http://schemas.microsoft.com/office/drawing/2014/main" id="{87E78194-1F62-C30A-B560-31759ECCC93F}"/>
              </a:ext>
            </a:extLst>
          </p:cNvPr>
          <p:cNvPicPr>
            <a:picLocks noChangeAspect="1"/>
          </p:cNvPicPr>
          <p:nvPr/>
        </p:nvPicPr>
        <p:blipFill>
          <a:blip r:embed="rId2"/>
          <a:stretch>
            <a:fillRect/>
          </a:stretch>
        </p:blipFill>
        <p:spPr>
          <a:xfrm>
            <a:off x="410760" y="1471117"/>
            <a:ext cx="11370477" cy="4578570"/>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email?</a:t>
            </a:r>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814646" y="2528367"/>
            <a:ext cx="5539154" cy="2674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Email stands for electronic mail</a:t>
            </a:r>
          </a:p>
          <a:p>
            <a:pPr>
              <a:lnSpc>
                <a:spcPct val="120000"/>
              </a:lnSpc>
            </a:pPr>
            <a:r>
              <a:rPr lang="en-AU" sz="2000" dirty="0"/>
              <a:t>Use email to communicate with family, friends and businesses</a:t>
            </a:r>
          </a:p>
          <a:p>
            <a:pPr>
              <a:lnSpc>
                <a:spcPct val="120000"/>
              </a:lnSpc>
            </a:pPr>
            <a:r>
              <a:rPr lang="en-AU" sz="2000" dirty="0"/>
              <a:t>Email is very quick</a:t>
            </a:r>
          </a:p>
          <a:p>
            <a:pPr>
              <a:lnSpc>
                <a:spcPct val="120000"/>
              </a:lnSpc>
            </a:pPr>
            <a:r>
              <a:rPr lang="en-AU" sz="2000" dirty="0"/>
              <a:t>Read emails on a computer, tablet or smartphone</a:t>
            </a:r>
          </a:p>
        </p:txBody>
      </p:sp>
      <p:pic>
        <p:nvPicPr>
          <p:cNvPr id="5" name="Picture 4" descr="email open on laptop">
            <a:extLst>
              <a:ext uri="{FF2B5EF4-FFF2-40B4-BE49-F238E27FC236}">
                <a16:creationId xmlns:a16="http://schemas.microsoft.com/office/drawing/2014/main" id="{9811C1C9-D568-D267-B52A-7FA005E426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288103"/>
            <a:ext cx="4254164" cy="3154658"/>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p:txBody>
          <a:bodyPr/>
          <a:lstStyle/>
          <a:p>
            <a:r>
              <a:rPr lang="en-AU" dirty="0"/>
              <a:t>What is an email address?</a:t>
            </a:r>
          </a:p>
        </p:txBody>
      </p:sp>
      <p:sp>
        <p:nvSpPr>
          <p:cNvPr id="4" name="Content Placeholder 2">
            <a:extLst>
              <a:ext uri="{FF2B5EF4-FFF2-40B4-BE49-F238E27FC236}">
                <a16:creationId xmlns:a16="http://schemas.microsoft.com/office/drawing/2014/main" id="{EFE9BDCF-329D-4416-C3C2-7EA4DAA165FC}"/>
              </a:ext>
            </a:extLst>
          </p:cNvPr>
          <p:cNvSpPr txBox="1">
            <a:spLocks/>
          </p:cNvSpPr>
          <p:nvPr/>
        </p:nvSpPr>
        <p:spPr>
          <a:xfrm>
            <a:off x="3563815" y="2891782"/>
            <a:ext cx="5539154" cy="79310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4000" dirty="0">
                <a:solidFill>
                  <a:schemeClr val="accent4"/>
                </a:solidFill>
              </a:rPr>
              <a:t>sue.smith@gmail.com</a:t>
            </a:r>
          </a:p>
        </p:txBody>
      </p:sp>
      <p:sp>
        <p:nvSpPr>
          <p:cNvPr id="19" name="TextBox 18">
            <a:extLst>
              <a:ext uri="{FF2B5EF4-FFF2-40B4-BE49-F238E27FC236}">
                <a16:creationId xmlns:a16="http://schemas.microsoft.com/office/drawing/2014/main" id="{F1348EC8-5020-DEE0-98DD-E7798D634D00}"/>
              </a:ext>
            </a:extLst>
          </p:cNvPr>
          <p:cNvSpPr txBox="1"/>
          <p:nvPr/>
        </p:nvSpPr>
        <p:spPr>
          <a:xfrm>
            <a:off x="2439026" y="4685923"/>
            <a:ext cx="1415772"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Username </a:t>
            </a:r>
          </a:p>
        </p:txBody>
      </p:sp>
      <p:cxnSp>
        <p:nvCxnSpPr>
          <p:cNvPr id="6" name="Straight Arrow Connector 5" descr="arrow pointing to 'sue.smith'">
            <a:extLst>
              <a:ext uri="{FF2B5EF4-FFF2-40B4-BE49-F238E27FC236}">
                <a16:creationId xmlns:a16="http://schemas.microsoft.com/office/drawing/2014/main" id="{3244A780-40EE-0439-EF82-9761A0DEA0F3}"/>
              </a:ext>
            </a:extLst>
          </p:cNvPr>
          <p:cNvCxnSpPr>
            <a:cxnSpLocks noChangeAspect="1"/>
          </p:cNvCxnSpPr>
          <p:nvPr/>
        </p:nvCxnSpPr>
        <p:spPr>
          <a:xfrm flipV="1">
            <a:off x="3597727" y="3816224"/>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00EA165-4309-9A62-9B43-F4E6E20E8932}"/>
              </a:ext>
              <a:ext uri="{C183D7F6-B498-43B3-948B-1728B52AA6E4}">
                <adec:decorative xmlns:adec="http://schemas.microsoft.com/office/drawing/2017/decorative" val="1"/>
              </a:ext>
            </a:extLst>
          </p:cNvPr>
          <p:cNvCxnSpPr/>
          <p:nvPr/>
        </p:nvCxnSpPr>
        <p:spPr>
          <a:xfrm>
            <a:off x="3586842" y="3684884"/>
            <a:ext cx="224915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40F5860-BA03-69E1-D78C-8A262BC0ECA2}"/>
              </a:ext>
              <a:ext uri="{C183D7F6-B498-43B3-948B-1728B52AA6E4}">
                <adec:decorative xmlns:adec="http://schemas.microsoft.com/office/drawing/2017/decorative" val="1"/>
              </a:ext>
            </a:extLst>
          </p:cNvPr>
          <p:cNvCxnSpPr>
            <a:cxnSpLocks/>
          </p:cNvCxnSpPr>
          <p:nvPr/>
        </p:nvCxnSpPr>
        <p:spPr>
          <a:xfrm>
            <a:off x="6333392" y="3674208"/>
            <a:ext cx="2435051"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C851ADD-0705-5D42-2C9F-D533720F094B}"/>
              </a:ext>
            </a:extLst>
          </p:cNvPr>
          <p:cNvSpPr txBox="1"/>
          <p:nvPr/>
        </p:nvSpPr>
        <p:spPr>
          <a:xfrm>
            <a:off x="5824130" y="4690118"/>
            <a:ext cx="543739"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‘at’</a:t>
            </a:r>
          </a:p>
        </p:txBody>
      </p:sp>
      <p:cxnSp>
        <p:nvCxnSpPr>
          <p:cNvPr id="22" name="Straight Arrow Connector 21" descr="arrow pointing to '@'">
            <a:extLst>
              <a:ext uri="{FF2B5EF4-FFF2-40B4-BE49-F238E27FC236}">
                <a16:creationId xmlns:a16="http://schemas.microsoft.com/office/drawing/2014/main" id="{9B222BC6-E32D-9277-1954-6D6A34419283}"/>
              </a:ext>
            </a:extLst>
          </p:cNvPr>
          <p:cNvCxnSpPr>
            <a:cxnSpLocks noChangeAspect="1"/>
          </p:cNvCxnSpPr>
          <p:nvPr/>
        </p:nvCxnSpPr>
        <p:spPr>
          <a:xfrm rot="20400000" flipV="1">
            <a:off x="5941415" y="3884140"/>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4182B7D-303C-A9B9-2497-AE77C306F981}"/>
              </a:ext>
            </a:extLst>
          </p:cNvPr>
          <p:cNvSpPr txBox="1"/>
          <p:nvPr/>
        </p:nvSpPr>
        <p:spPr>
          <a:xfrm>
            <a:off x="8578569" y="4685923"/>
            <a:ext cx="1901483"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Email provider </a:t>
            </a:r>
          </a:p>
        </p:txBody>
      </p:sp>
      <p:cxnSp>
        <p:nvCxnSpPr>
          <p:cNvPr id="18" name="Straight Arrow Connector 17" descr="arrow pointing to 'gmail.com'">
            <a:extLst>
              <a:ext uri="{FF2B5EF4-FFF2-40B4-BE49-F238E27FC236}">
                <a16:creationId xmlns:a16="http://schemas.microsoft.com/office/drawing/2014/main" id="{78094D5E-A084-2040-A584-6193102F4AFA}"/>
              </a:ext>
            </a:extLst>
          </p:cNvPr>
          <p:cNvCxnSpPr>
            <a:cxnSpLocks noChangeAspect="1"/>
          </p:cNvCxnSpPr>
          <p:nvPr/>
        </p:nvCxnSpPr>
        <p:spPr>
          <a:xfrm flipH="1" flipV="1">
            <a:off x="8639907" y="3794873"/>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2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FD2C-9269-7A91-8416-77F048501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CFEDC-44EB-E995-8267-8128DCEB0B51}"/>
              </a:ext>
            </a:extLst>
          </p:cNvPr>
          <p:cNvSpPr>
            <a:spLocks noGrp="1"/>
          </p:cNvSpPr>
          <p:nvPr>
            <p:ph type="title"/>
          </p:nvPr>
        </p:nvSpPr>
        <p:spPr/>
        <p:txBody>
          <a:bodyPr/>
          <a:lstStyle/>
          <a:p>
            <a:r>
              <a:rPr lang="en-AU" dirty="0"/>
              <a:t>Email providers</a:t>
            </a:r>
          </a:p>
        </p:txBody>
      </p:sp>
      <p:sp>
        <p:nvSpPr>
          <p:cNvPr id="19" name="TextBox 18">
            <a:extLst>
              <a:ext uri="{FF2B5EF4-FFF2-40B4-BE49-F238E27FC236}">
                <a16:creationId xmlns:a16="http://schemas.microsoft.com/office/drawing/2014/main" id="{900AEEBE-934C-480D-111F-ECDEBE002BDC}"/>
              </a:ext>
            </a:extLst>
          </p:cNvPr>
          <p:cNvSpPr txBox="1"/>
          <p:nvPr/>
        </p:nvSpPr>
        <p:spPr>
          <a:xfrm>
            <a:off x="1931026" y="4685923"/>
            <a:ext cx="931665"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Gmail </a:t>
            </a:r>
          </a:p>
        </p:txBody>
      </p:sp>
      <p:pic>
        <p:nvPicPr>
          <p:cNvPr id="3" name="Picture 2" descr="Gmail logo - a blue, red, yellow and green 'M' ">
            <a:extLst>
              <a:ext uri="{FF2B5EF4-FFF2-40B4-BE49-F238E27FC236}">
                <a16:creationId xmlns:a16="http://schemas.microsoft.com/office/drawing/2014/main" id="{62F5BFDE-146A-C8CE-2D63-C30C220961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107" y="2670704"/>
            <a:ext cx="1587501" cy="1587501"/>
          </a:xfrm>
          <a:prstGeom prst="rect">
            <a:avLst/>
          </a:prstGeom>
        </p:spPr>
      </p:pic>
      <p:sp>
        <p:nvSpPr>
          <p:cNvPr id="12" name="TextBox 11">
            <a:extLst>
              <a:ext uri="{FF2B5EF4-FFF2-40B4-BE49-F238E27FC236}">
                <a16:creationId xmlns:a16="http://schemas.microsoft.com/office/drawing/2014/main" id="{F09C66CF-0C16-199B-3A11-06D9CFCD7183}"/>
              </a:ext>
            </a:extLst>
          </p:cNvPr>
          <p:cNvSpPr txBox="1"/>
          <p:nvPr/>
        </p:nvSpPr>
        <p:spPr>
          <a:xfrm>
            <a:off x="5415770" y="4681159"/>
            <a:ext cx="1167307"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Outlook </a:t>
            </a:r>
          </a:p>
        </p:txBody>
      </p:sp>
      <p:pic>
        <p:nvPicPr>
          <p:cNvPr id="5" name="Picture 4" descr="Outlook logo - blue mail symbol and a white 'O' on a blue background covering half of the mail symbol in front">
            <a:extLst>
              <a:ext uri="{FF2B5EF4-FFF2-40B4-BE49-F238E27FC236}">
                <a16:creationId xmlns:a16="http://schemas.microsoft.com/office/drawing/2014/main" id="{1126107D-9207-77D2-844B-A096E6EE4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279" y="2744521"/>
            <a:ext cx="1325564" cy="1325564"/>
          </a:xfrm>
          <a:prstGeom prst="rect">
            <a:avLst/>
          </a:prstGeom>
        </p:spPr>
      </p:pic>
      <p:sp>
        <p:nvSpPr>
          <p:cNvPr id="14" name="TextBox 13">
            <a:extLst>
              <a:ext uri="{FF2B5EF4-FFF2-40B4-BE49-F238E27FC236}">
                <a16:creationId xmlns:a16="http://schemas.microsoft.com/office/drawing/2014/main" id="{3329F663-4DFA-A361-D20F-1DBF82C47D11}"/>
              </a:ext>
            </a:extLst>
          </p:cNvPr>
          <p:cNvSpPr txBox="1"/>
          <p:nvPr/>
        </p:nvSpPr>
        <p:spPr>
          <a:xfrm>
            <a:off x="8974666" y="4681159"/>
            <a:ext cx="1053494"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Yahoo! </a:t>
            </a:r>
          </a:p>
        </p:txBody>
      </p:sp>
      <p:pic>
        <p:nvPicPr>
          <p:cNvPr id="11" name="Picture 10" descr="Yahoo! logo - purple circle with 'y!' on it in white">
            <a:extLst>
              <a:ext uri="{FF2B5EF4-FFF2-40B4-BE49-F238E27FC236}">
                <a16:creationId xmlns:a16="http://schemas.microsoft.com/office/drawing/2014/main" id="{902B7338-79F6-1CBB-91A5-39C8622FF0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3472" y="2670703"/>
            <a:ext cx="1587502" cy="1587502"/>
          </a:xfrm>
          <a:prstGeom prst="rect">
            <a:avLst/>
          </a:prstGeom>
        </p:spPr>
      </p:pic>
    </p:spTree>
    <p:extLst>
      <p:ext uri="{BB962C8B-B14F-4D97-AF65-F5344CB8AC3E}">
        <p14:creationId xmlns:p14="http://schemas.microsoft.com/office/powerpoint/2010/main" val="32343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Connecting to the internet</a:t>
            </a:r>
          </a:p>
        </p:txBody>
      </p:sp>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545805"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Wi-Fi</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6096000"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Mobile data</a:t>
            </a:r>
          </a:p>
        </p:txBody>
      </p:sp>
      <p:pic>
        <p:nvPicPr>
          <p:cNvPr id="18" name="Graphic 17">
            <a:extLst>
              <a:ext uri="{FF2B5EF4-FFF2-40B4-BE49-F238E27FC236}">
                <a16:creationId xmlns:a16="http://schemas.microsoft.com/office/drawing/2014/main" id="{1C25F032-2BBE-A4B5-6C23-D57FEDA7025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6227" y="2485924"/>
            <a:ext cx="2324100" cy="2324100"/>
          </a:xfrm>
          <a:prstGeom prst="rect">
            <a:avLst/>
          </a:prstGeom>
        </p:spPr>
      </p:pic>
      <p:pic>
        <p:nvPicPr>
          <p:cNvPr id="20" name="Graphic 19">
            <a:extLst>
              <a:ext uri="{FF2B5EF4-FFF2-40B4-BE49-F238E27FC236}">
                <a16:creationId xmlns:a16="http://schemas.microsoft.com/office/drawing/2014/main" id="{BA64E1EF-9C5F-25C9-427E-106A49DE8D9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0618" y="2485924"/>
            <a:ext cx="2324100" cy="23241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AATUC-1823800632-106902</_dlc_DocId>
    <_dlc_DocIdUrl xmlns="2a7a03ce-2042-4c5f-90e9-1f29c56988a9">
      <Url>https://teamtelstra.sharepoint.com/sites/DigitalSystems/_layouts/15/DocIdRedir.aspx?ID=AATUC-1823800632-106902</Url>
      <Description>AATUC-1823800632-106902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2.xml><?xml version="1.0" encoding="utf-8"?>
<ds:datastoreItem xmlns:ds="http://schemas.openxmlformats.org/officeDocument/2006/customXml" ds:itemID="{773874E4-5087-4DC4-9EC0-04FCA13D20AA}">
  <ds:schemaRefs>
    <ds:schemaRef ds:uri="9c7b2f30-2231-41e0-b86a-1257079ed7b5"/>
    <ds:schemaRef ds:uri="http://purl.org/dc/elements/1.1/"/>
    <ds:schemaRef ds:uri="http://schemas.microsoft.com/office/2006/metadata/properties"/>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c7b56d83-7d92-4d5e-8552-dd44030ff6cf"/>
    <ds:schemaRef ds:uri="f6156fdc-1b67-4e65-a7eb-2d097edf2cd6"/>
  </ds:schemaRefs>
</ds:datastoreItem>
</file>

<file path=customXml/itemProps3.xml><?xml version="1.0" encoding="utf-8"?>
<ds:datastoreItem xmlns:ds="http://schemas.openxmlformats.org/officeDocument/2006/customXml" ds:itemID="{17129813-5819-463C-A620-6E0A824033D1}"/>
</file>

<file path=customXml/itemProps4.xml><?xml version="1.0" encoding="utf-8"?>
<ds:datastoreItem xmlns:ds="http://schemas.openxmlformats.org/officeDocument/2006/customXml" ds:itemID="{27490183-824F-45AE-8CF8-66A967FD5BDD}"/>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19902</TotalTime>
  <Words>484</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Telstra Text</vt:lpstr>
      <vt:lpstr>Telstra Display</vt:lpstr>
      <vt:lpstr>Arial</vt:lpstr>
      <vt:lpstr>Aptos</vt:lpstr>
      <vt:lpstr>Office Theme</vt:lpstr>
      <vt:lpstr>Send and receive emails</vt:lpstr>
      <vt:lpstr>Acknowledgement of Country</vt:lpstr>
      <vt:lpstr>Learning outcomes</vt:lpstr>
      <vt:lpstr>Who has an email account?</vt:lpstr>
      <vt:lpstr>What’s one thing you’d like to feel more confident about by the end of today?</vt:lpstr>
      <vt:lpstr>What is email?</vt:lpstr>
      <vt:lpstr>What is an email address?</vt:lpstr>
      <vt:lpstr>Email providers</vt:lpstr>
      <vt:lpstr>Connecting to the internet</vt:lpstr>
      <vt:lpstr>Reading an email</vt:lpstr>
      <vt:lpstr>Reading an email</vt:lpstr>
      <vt:lpstr>Can you spot any unread messages in your inbox?   Who is the message from?   Was it sent to only you or to others as well?   What clues does the subject line give you about the message?</vt:lpstr>
      <vt:lpstr>Sending an email</vt:lpstr>
      <vt:lpstr>Replying to an email</vt:lpstr>
      <vt:lpstr>Forwarding an email</vt:lpstr>
      <vt:lpstr>Deleting an email</vt:lpstr>
      <vt:lpstr>Key terms…</vt:lpstr>
      <vt:lpstr>What makes this  email suspicious?</vt:lpstr>
      <vt:lpstr>Tips</vt:lpstr>
      <vt:lpstr>Let’s spend time on your questions from the start of the session.</vt:lpstr>
      <vt:lpstr>Learning outcomes</vt:lpstr>
      <vt:lpstr>What’s your key takeaway?</vt:lpstr>
      <vt:lpstr>What three things will you try in the next week?</vt:lpstr>
      <vt:lpstr>Learn more</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5: Sending and receiving emails</dc:title>
  <dc:creator>Telstra Limited and NSW Government</dc:creator>
  <cp:keywords>telstra, nsw, government, tech, savvy, seniors, module, guide, sending, receiving, emails, read, delete, forward, reply, spam, checklist, outcomes</cp:keywords>
  <cp:lastModifiedBy>Liam Greenaway</cp:lastModifiedBy>
  <cp:revision>13</cp:revision>
  <dcterms:created xsi:type="dcterms:W3CDTF">2025-08-11T23:44:16Z</dcterms:created>
  <dcterms:modified xsi:type="dcterms:W3CDTF">2026-03-08T04:41:13Z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16925500.0000000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f9d7dd89-5ef2-47b9-8c49-54512c55ad89</vt:lpwstr>
  </property>
</Properties>
</file>