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5"/>
  </p:notesMasterIdLst>
  <p:sldIdLst>
    <p:sldId id="257" r:id="rId5"/>
    <p:sldId id="280" r:id="rId6"/>
    <p:sldId id="258" r:id="rId7"/>
    <p:sldId id="291" r:id="rId8"/>
    <p:sldId id="263" r:id="rId9"/>
    <p:sldId id="281" r:id="rId10"/>
    <p:sldId id="322" r:id="rId11"/>
    <p:sldId id="323" r:id="rId12"/>
    <p:sldId id="324" r:id="rId13"/>
    <p:sldId id="325" r:id="rId14"/>
    <p:sldId id="320" r:id="rId15"/>
    <p:sldId id="321" r:id="rId16"/>
    <p:sldId id="307" r:id="rId17"/>
    <p:sldId id="308" r:id="rId18"/>
    <p:sldId id="326" r:id="rId19"/>
    <p:sldId id="275" r:id="rId20"/>
    <p:sldId id="317" r:id="rId21"/>
    <p:sldId id="277" r:id="rId22"/>
    <p:sldId id="278" r:id="rId23"/>
    <p:sldId id="259" r:id="rId24"/>
  </p:sldIdLst>
  <p:sldSz cx="12192000" cy="6858000"/>
  <p:notesSz cx="6858000" cy="9144000"/>
  <p:embeddedFontLst>
    <p:embeddedFont>
      <p:font typeface="Telstra Display" panose="020B0604020202020204" charset="0"/>
      <p:regular r:id="rId26"/>
      <p:bold r:id="rId27"/>
      <p:italic r:id="rId28"/>
      <p:boldItalic r:id="rId29"/>
    </p:embeddedFont>
    <p:embeddedFont>
      <p:font typeface="Telstra Text" panose="020B05040400000000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FF5D29-3836-A58A-4060-50F3A802FF91}" name="Nicola Curnow" initials="NC" userId="S::Nicola.Curnow@team.telstra.com::a08f99b9-6a4e-4ea7-9593-90ccbdf469cf" providerId="AD"/>
  <p188:author id="{CF8618FC-76C3-50A9-7115-220B3F543CA1}" name="Megan McKenzie" initials="MM" userId="S::megan.mckenzie@team.telstra.com::cf0e1775-d6da-40ed-9009-8f56103fe91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CEA"/>
    <a:srgbClr val="FFAF00"/>
    <a:srgbClr val="FCD2BF"/>
    <a:srgbClr val="F9F4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521"/>
  </p:normalViewPr>
  <p:slideViewPr>
    <p:cSldViewPr snapToGrid="0">
      <p:cViewPr varScale="1">
        <p:scale>
          <a:sx n="84" d="100"/>
          <a:sy n="84" d="100"/>
        </p:scale>
        <p:origin x="96" y="5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tableStyles" Target="tableStyles.xml"/><Relationship Id="rId40" Type="http://schemas.openxmlformats.org/officeDocument/2006/relationships/customXml" Target="../customXml/item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sandra Katsikaronis" userId="dbddf097-a7de-4599-abd9-39b94b17111c" providerId="ADAL" clId="{F27A4484-A1C6-47E1-9AB7-01672727A6AD}"/>
    <pc:docChg chg="modSld">
      <pc:chgData name="Cassandra Katsikaronis" userId="dbddf097-a7de-4599-abd9-39b94b17111c" providerId="ADAL" clId="{F27A4484-A1C6-47E1-9AB7-01672727A6AD}" dt="2026-03-10T05:17:20.151" v="2"/>
      <pc:docMkLst>
        <pc:docMk/>
      </pc:docMkLst>
      <pc:sldChg chg="modSp mod">
        <pc:chgData name="Cassandra Katsikaronis" userId="dbddf097-a7de-4599-abd9-39b94b17111c" providerId="ADAL" clId="{F27A4484-A1C6-47E1-9AB7-01672727A6AD}" dt="2026-03-10T05:17:20.151" v="2"/>
        <pc:sldMkLst>
          <pc:docMk/>
          <pc:sldMk cId="3331918497" sldId="280"/>
        </pc:sldMkLst>
        <pc:spChg chg="ord">
          <ac:chgData name="Cassandra Katsikaronis" userId="dbddf097-a7de-4599-abd9-39b94b17111c" providerId="ADAL" clId="{F27A4484-A1C6-47E1-9AB7-01672727A6AD}" dt="2026-03-10T05:17:20.151" v="2"/>
          <ac:spMkLst>
            <pc:docMk/>
            <pc:sldMk cId="3331918497" sldId="280"/>
            <ac:spMk id="2" creationId="{801DBCE8-DB8B-067B-BD80-40E77CEE90C6}"/>
          </ac:spMkLst>
        </pc:spChg>
        <pc:picChg chg="mod">
          <ac:chgData name="Cassandra Katsikaronis" userId="dbddf097-a7de-4599-abd9-39b94b17111c" providerId="ADAL" clId="{F27A4484-A1C6-47E1-9AB7-01672727A6AD}" dt="2026-03-10T05:17:05.095" v="1" actId="962"/>
          <ac:picMkLst>
            <pc:docMk/>
            <pc:sldMk cId="3331918497" sldId="280"/>
            <ac:picMk id="6" creationId="{8A51145C-3B2A-E39D-F62E-D2E9C400060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C850FC-AC91-A245-A43A-5A013C76E429}" type="datetimeFigureOut">
              <a:rPr lang="en-AU" smtClean="0"/>
              <a:t>10/03/2026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EAFBB-221E-6043-B75A-BA7A393C719A}" type="slidenum">
              <a:rPr lang="en-AU" smtClean="0"/>
              <a:t>‹#›</a:t>
            </a:fld>
            <a:endParaRPr lang="en-AU"/>
          </a:p>
        </p:txBody>
      </p:sp>
    </p:spTree>
    <p:extLst>
      <p:ext uri="{BB962C8B-B14F-4D97-AF65-F5344CB8AC3E}">
        <p14:creationId xmlns:p14="http://schemas.microsoft.com/office/powerpoint/2010/main" val="1382297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telstra.com.au/chatnow/landin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u="sng" kern="1200" dirty="0">
                <a:solidFill>
                  <a:schemeClr val="tx1"/>
                </a:solidFill>
                <a:effectLst/>
                <a:latin typeface="+mn-lt"/>
                <a:ea typeface="+mn-ea"/>
                <a:cs typeface="+mn-cs"/>
                <a:hlinkClick r:id="rId3"/>
              </a:rPr>
              <a:t>https://www.telstra.com.au/chatnow/landing</a:t>
            </a:r>
            <a:r>
              <a:rPr lang="en-AU" dirty="0">
                <a:effectLst/>
              </a:rPr>
              <a:t> </a:t>
            </a:r>
            <a:endParaRPr lang="en-AU" dirty="0"/>
          </a:p>
        </p:txBody>
      </p:sp>
      <p:sp>
        <p:nvSpPr>
          <p:cNvPr id="4" name="Slide Number Placeholder 3"/>
          <p:cNvSpPr>
            <a:spLocks noGrp="1"/>
          </p:cNvSpPr>
          <p:nvPr>
            <p:ph type="sldNum" sz="quarter" idx="5"/>
          </p:nvPr>
        </p:nvSpPr>
        <p:spPr/>
        <p:txBody>
          <a:bodyPr/>
          <a:lstStyle/>
          <a:p>
            <a:fld id="{813EAFBB-221E-6043-B75A-BA7A393C719A}" type="slidenum">
              <a:rPr lang="en-AU" smtClean="0"/>
              <a:t>9</a:t>
            </a:fld>
            <a:endParaRPr lang="en-AU"/>
          </a:p>
        </p:txBody>
      </p:sp>
    </p:spTree>
    <p:extLst>
      <p:ext uri="{BB962C8B-B14F-4D97-AF65-F5344CB8AC3E}">
        <p14:creationId xmlns:p14="http://schemas.microsoft.com/office/powerpoint/2010/main" val="1263994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13EAFBB-221E-6043-B75A-BA7A393C719A}" type="slidenum">
              <a:rPr lang="en-AU" smtClean="0"/>
              <a:t>13</a:t>
            </a:fld>
            <a:endParaRPr lang="en-AU"/>
          </a:p>
        </p:txBody>
      </p:sp>
    </p:spTree>
    <p:extLst>
      <p:ext uri="{BB962C8B-B14F-4D97-AF65-F5344CB8AC3E}">
        <p14:creationId xmlns:p14="http://schemas.microsoft.com/office/powerpoint/2010/main" val="1183435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a:t>
            </a:r>
            <a:r>
              <a:rPr lang="en-AU" dirty="0" err="1"/>
              <a:t>www.youtube.com</a:t>
            </a:r>
            <a:r>
              <a:rPr lang="en-AU" dirty="0"/>
              <a:t>/</a:t>
            </a:r>
            <a:r>
              <a:rPr lang="en-AU" dirty="0" err="1"/>
              <a:t>watch?v</a:t>
            </a:r>
            <a:r>
              <a:rPr lang="en-AU" dirty="0"/>
              <a:t>=5mHxO2JpCR0</a:t>
            </a:r>
          </a:p>
        </p:txBody>
      </p:sp>
      <p:sp>
        <p:nvSpPr>
          <p:cNvPr id="4" name="Slide Number Placeholder 3"/>
          <p:cNvSpPr>
            <a:spLocks noGrp="1"/>
          </p:cNvSpPr>
          <p:nvPr>
            <p:ph type="sldNum" sz="quarter" idx="5"/>
          </p:nvPr>
        </p:nvSpPr>
        <p:spPr/>
        <p:txBody>
          <a:bodyPr/>
          <a:lstStyle/>
          <a:p>
            <a:fld id="{813EAFBB-221E-6043-B75A-BA7A393C719A}" type="slidenum">
              <a:rPr lang="en-AU" smtClean="0"/>
              <a:t>14</a:t>
            </a:fld>
            <a:endParaRPr lang="en-AU"/>
          </a:p>
        </p:txBody>
      </p:sp>
    </p:spTree>
    <p:extLst>
      <p:ext uri="{BB962C8B-B14F-4D97-AF65-F5344CB8AC3E}">
        <p14:creationId xmlns:p14="http://schemas.microsoft.com/office/powerpoint/2010/main" val="24714911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D896C-2F69-42A1-3D3A-18A300FBABD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7D623F27-1230-358F-8D26-28ECA62F02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4" name="Picture 3" descr="A red and blue logo with a flower&#10;&#10;AI-generated content may be incorrect.">
            <a:extLst>
              <a:ext uri="{FF2B5EF4-FFF2-40B4-BE49-F238E27FC236}">
                <a16:creationId xmlns:a16="http://schemas.microsoft.com/office/drawing/2014/main" id="{FBB92E9E-82C3-8235-9107-E1B1B4387C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450D102F-3F78-5DFF-1B99-D7E3E899AB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D80587E3-68C4-F6DE-B7A4-AB43BB3AA062}"/>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7520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9EEC1463-24DA-DB31-DD0B-099C23AE4B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F09CA3D6-6EDC-A894-182A-087CFF6D70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B7C96E06-6E4B-3AC8-9992-220F24D9EDF7}"/>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1198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7A7AECFD-2416-64F8-B318-6BF7F001EE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558EAA33-9FCB-F848-9C14-7F44006C42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CA315AE2-4770-B8FA-CB8F-43A79F5FEB75}"/>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9735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F9F4EA"/>
        </a:solidFill>
        <a:effectLst/>
      </p:bgPr>
    </p:bg>
    <p:spTree>
      <p:nvGrpSpPr>
        <p:cNvPr id="1" name=""/>
        <p:cNvGrpSpPr/>
        <p:nvPr/>
      </p:nvGrpSpPr>
      <p:grpSpPr>
        <a:xfrm>
          <a:off x="0" y="0"/>
          <a:ext cx="0" cy="0"/>
          <a:chOff x="0" y="0"/>
          <a:chExt cx="0" cy="0"/>
        </a:xfrm>
      </p:grpSpPr>
      <p:pic>
        <p:nvPicPr>
          <p:cNvPr id="9" name="Picture 8" descr="A red and blue logo with a flower&#10;&#10;AI-generated content may be incorrect.">
            <a:extLst>
              <a:ext uri="{FF2B5EF4-FFF2-40B4-BE49-F238E27FC236}">
                <a16:creationId xmlns:a16="http://schemas.microsoft.com/office/drawing/2014/main" id="{C902D4B8-47A3-3DF7-DFAD-C9E268C285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6" name="Picture 5" descr="A blue and orange logo&#10;&#10;AI-generated content may be incorrect.">
            <a:extLst>
              <a:ext uri="{FF2B5EF4-FFF2-40B4-BE49-F238E27FC236}">
                <a16:creationId xmlns:a16="http://schemas.microsoft.com/office/drawing/2014/main" id="{C75E4E98-77AD-E632-8CC5-E8DD2E753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8BD8BF4E-7E3B-0568-02AA-8E5A1CD8623A}"/>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5613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5" name="Picture 4" descr="A white t on a red and black background&#10;&#10;AI-generated content may be incorrect.">
            <a:extLst>
              <a:ext uri="{FF2B5EF4-FFF2-40B4-BE49-F238E27FC236}">
                <a16:creationId xmlns:a16="http://schemas.microsoft.com/office/drawing/2014/main" id="{282A3F65-E36D-EEE9-EBE0-9F33EC22E3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7740" y="230188"/>
            <a:ext cx="541355" cy="620109"/>
          </a:xfrm>
          <a:prstGeom prst="rect">
            <a:avLst/>
          </a:prstGeom>
        </p:spPr>
      </p:pic>
      <p:pic>
        <p:nvPicPr>
          <p:cNvPr id="6" name="Picture 5" descr="A red flower with white text&#10;&#10;AI-generated content may be incorrect.">
            <a:extLst>
              <a:ext uri="{FF2B5EF4-FFF2-40B4-BE49-F238E27FC236}">
                <a16:creationId xmlns:a16="http://schemas.microsoft.com/office/drawing/2014/main" id="{9CF256E9-ACE3-84A7-5C1F-08F0561858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cxnSp>
        <p:nvCxnSpPr>
          <p:cNvPr id="8" name="Straight Connector 7">
            <a:extLst>
              <a:ext uri="{FF2B5EF4-FFF2-40B4-BE49-F238E27FC236}">
                <a16:creationId xmlns:a16="http://schemas.microsoft.com/office/drawing/2014/main" id="{08AFE815-4F6C-28E3-F57E-94FC55EEA72D}"/>
              </a:ext>
            </a:extLst>
          </p:cNvPr>
          <p:cNvCxnSpPr>
            <a:cxnSpLocks/>
          </p:cNvCxnSpPr>
          <p:nvPr userDrawn="1"/>
        </p:nvCxnSpPr>
        <p:spPr>
          <a:xfrm>
            <a:off x="11095438" y="238297"/>
            <a:ext cx="0" cy="612000"/>
          </a:xfrm>
          <a:prstGeom prst="line">
            <a:avLst/>
          </a:prstGeom>
          <a:ln w="9525">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4271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609E3-FF31-CCDE-E2F3-CADA92D72C44}"/>
              </a:ext>
            </a:extLst>
          </p:cNvPr>
          <p:cNvSpPr>
            <a:spLocks noGrp="1"/>
          </p:cNvSpPr>
          <p:nvPr>
            <p:ph type="title"/>
          </p:nvPr>
        </p:nvSpPr>
        <p:spPr>
          <a:xfrm>
            <a:off x="831850" y="2746968"/>
            <a:ext cx="5391529" cy="2852737"/>
          </a:xfrm>
        </p:spPr>
        <p:txBody>
          <a:bodyPr anchor="t" anchorCtr="0">
            <a:normAutofit/>
          </a:bodyPr>
          <a:lstStyle>
            <a:lvl1pPr>
              <a:defRPr sz="5400">
                <a:solidFill>
                  <a:schemeClr val="bg1"/>
                </a:solidFill>
              </a:defRPr>
            </a:lvl1pPr>
          </a:lstStyle>
          <a:p>
            <a:r>
              <a:rPr lang="en-GB" dirty="0"/>
              <a:t>Click to edit Master title style</a:t>
            </a:r>
            <a:endParaRPr lang="en-AU" dirty="0"/>
          </a:p>
        </p:txBody>
      </p:sp>
      <p:sp>
        <p:nvSpPr>
          <p:cNvPr id="3" name="Text Placeholder 2">
            <a:extLst>
              <a:ext uri="{FF2B5EF4-FFF2-40B4-BE49-F238E27FC236}">
                <a16:creationId xmlns:a16="http://schemas.microsoft.com/office/drawing/2014/main" id="{4B6A299F-8907-3302-4EE5-E9B697E1E330}"/>
              </a:ext>
            </a:extLst>
          </p:cNvPr>
          <p:cNvSpPr>
            <a:spLocks noGrp="1"/>
          </p:cNvSpPr>
          <p:nvPr>
            <p:ph type="body" idx="1" hasCustomPrompt="1"/>
          </p:nvPr>
        </p:nvSpPr>
        <p:spPr>
          <a:xfrm>
            <a:off x="831850" y="1083919"/>
            <a:ext cx="5264150" cy="583039"/>
          </a:xfrm>
        </p:spPr>
        <p:txBody>
          <a:bodyPr/>
          <a:lstStyle>
            <a:lvl1pPr marL="0" indent="0">
              <a:buNone/>
              <a:defRPr sz="2400" b="1" i="0">
                <a:solidFill>
                  <a:schemeClr val="accent1"/>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Tech Savvy Seniors</a:t>
            </a:r>
          </a:p>
        </p:txBody>
      </p:sp>
      <p:sp>
        <p:nvSpPr>
          <p:cNvPr id="9" name="Text Placeholder 2">
            <a:extLst>
              <a:ext uri="{FF2B5EF4-FFF2-40B4-BE49-F238E27FC236}">
                <a16:creationId xmlns:a16="http://schemas.microsoft.com/office/drawing/2014/main" id="{4140A797-6E9B-69A9-22F4-5FC4E921ACEF}"/>
              </a:ext>
            </a:extLst>
          </p:cNvPr>
          <p:cNvSpPr>
            <a:spLocks noGrp="1"/>
          </p:cNvSpPr>
          <p:nvPr>
            <p:ph type="body" idx="10" hasCustomPrompt="1"/>
          </p:nvPr>
        </p:nvSpPr>
        <p:spPr>
          <a:xfrm>
            <a:off x="831850" y="2067477"/>
            <a:ext cx="5264150" cy="583039"/>
          </a:xfrm>
        </p:spPr>
        <p:txBody>
          <a:bodyPr anchor="b" anchorCtr="0"/>
          <a:lstStyle>
            <a:lvl1pPr marL="0" indent="0">
              <a:buNone/>
              <a:defRPr sz="2400" b="1" i="0">
                <a:solidFill>
                  <a:schemeClr val="accent4"/>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Module 1</a:t>
            </a:r>
          </a:p>
        </p:txBody>
      </p:sp>
    </p:spTree>
    <p:extLst>
      <p:ext uri="{BB962C8B-B14F-4D97-AF65-F5344CB8AC3E}">
        <p14:creationId xmlns:p14="http://schemas.microsoft.com/office/powerpoint/2010/main" val="6160950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B3D64D-F89F-5476-7BBC-950E1CD9E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9527A934-FC49-C16F-4062-4DC7D1DCA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921190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3" r:id="rId4"/>
    <p:sldLayoutId id="2147483652" r:id="rId5"/>
    <p:sldLayoutId id="2147483651" r:id="rId6"/>
  </p:sldLayoutIdLst>
  <p:txStyles>
    <p:title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5mHxO2JpCR0"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ww.telstra.com.au/chatnow/landing"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AC4BED-CC76-72CE-D98C-EBBC6F5502D5}"/>
              </a:ext>
            </a:extLst>
          </p:cNvPr>
          <p:cNvSpPr>
            <a:spLocks noGrp="1"/>
          </p:cNvSpPr>
          <p:nvPr>
            <p:ph type="body" idx="1"/>
          </p:nvPr>
        </p:nvSpPr>
        <p:spPr/>
        <p:txBody>
          <a:bodyPr/>
          <a:lstStyle/>
          <a:p>
            <a:r>
              <a:rPr lang="en-AU" dirty="0"/>
              <a:t>Tech Savvy Seniors</a:t>
            </a:r>
          </a:p>
        </p:txBody>
      </p:sp>
      <p:sp>
        <p:nvSpPr>
          <p:cNvPr id="4" name="Text Placeholder 3">
            <a:extLst>
              <a:ext uri="{FF2B5EF4-FFF2-40B4-BE49-F238E27FC236}">
                <a16:creationId xmlns:a16="http://schemas.microsoft.com/office/drawing/2014/main" id="{77004E26-8DF4-D357-9BBC-6588B3567A47}"/>
              </a:ext>
            </a:extLst>
          </p:cNvPr>
          <p:cNvSpPr>
            <a:spLocks noGrp="1"/>
          </p:cNvSpPr>
          <p:nvPr>
            <p:ph type="body" idx="10"/>
          </p:nvPr>
        </p:nvSpPr>
        <p:spPr/>
        <p:txBody>
          <a:bodyPr/>
          <a:lstStyle/>
          <a:p>
            <a:r>
              <a:rPr lang="en-AU" dirty="0"/>
              <a:t>Module 12</a:t>
            </a:r>
          </a:p>
        </p:txBody>
      </p:sp>
      <p:sp>
        <p:nvSpPr>
          <p:cNvPr id="2" name="Title 1">
            <a:extLst>
              <a:ext uri="{FF2B5EF4-FFF2-40B4-BE49-F238E27FC236}">
                <a16:creationId xmlns:a16="http://schemas.microsoft.com/office/drawing/2014/main" id="{EDF71C92-3BB0-7774-128C-F599B63426B5}"/>
              </a:ext>
            </a:extLst>
          </p:cNvPr>
          <p:cNvSpPr>
            <a:spLocks noGrp="1"/>
          </p:cNvSpPr>
          <p:nvPr>
            <p:ph type="title"/>
          </p:nvPr>
        </p:nvSpPr>
        <p:spPr>
          <a:xfrm>
            <a:off x="831850" y="2746968"/>
            <a:ext cx="4516005" cy="2852737"/>
          </a:xfrm>
        </p:spPr>
        <p:txBody>
          <a:bodyPr/>
          <a:lstStyle/>
          <a:p>
            <a:r>
              <a:rPr lang="en-AU" dirty="0"/>
              <a:t>Discover what AI can do for you </a:t>
            </a:r>
          </a:p>
        </p:txBody>
      </p:sp>
    </p:spTree>
    <p:extLst>
      <p:ext uri="{BB962C8B-B14F-4D97-AF65-F5344CB8AC3E}">
        <p14:creationId xmlns:p14="http://schemas.microsoft.com/office/powerpoint/2010/main" val="685712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E46C3-189D-05C0-3F69-F22DFAB6757C}"/>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ACE1D19-E022-E6E5-45A0-B493F77A057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5997" y="1646766"/>
            <a:ext cx="11519993" cy="4638776"/>
          </a:xfrm>
          <a:prstGeom prst="rect">
            <a:avLst/>
          </a:prstGeom>
        </p:spPr>
      </p:pic>
      <p:sp>
        <p:nvSpPr>
          <p:cNvPr id="2" name="Title 1">
            <a:extLst>
              <a:ext uri="{FF2B5EF4-FFF2-40B4-BE49-F238E27FC236}">
                <a16:creationId xmlns:a16="http://schemas.microsoft.com/office/drawing/2014/main" id="{87DD110F-7D86-4BDA-1229-4AC1EEC7EF2F}"/>
              </a:ext>
            </a:extLst>
          </p:cNvPr>
          <p:cNvSpPr>
            <a:spLocks noGrp="1"/>
          </p:cNvSpPr>
          <p:nvPr>
            <p:ph type="title"/>
          </p:nvPr>
        </p:nvSpPr>
        <p:spPr>
          <a:xfrm>
            <a:off x="753533" y="2844800"/>
            <a:ext cx="5342467" cy="2963333"/>
          </a:xfrm>
        </p:spPr>
        <p:txBody>
          <a:bodyPr>
            <a:noAutofit/>
          </a:bodyPr>
          <a:lstStyle/>
          <a:p>
            <a:r>
              <a:rPr lang="en-AU" sz="2800" dirty="0">
                <a:solidFill>
                  <a:schemeClr val="bg1"/>
                </a:solidFill>
              </a:rPr>
              <a:t>Have you seen any of these in action before?</a:t>
            </a:r>
            <a:br>
              <a:rPr lang="en-AU" sz="2800" dirty="0">
                <a:solidFill>
                  <a:schemeClr val="bg1"/>
                </a:solidFill>
              </a:rPr>
            </a:br>
            <a:br>
              <a:rPr lang="en-AU" sz="2800" dirty="0">
                <a:solidFill>
                  <a:schemeClr val="bg1"/>
                </a:solidFill>
              </a:rPr>
            </a:br>
            <a:r>
              <a:rPr lang="en-AU" sz="2800" dirty="0">
                <a:solidFill>
                  <a:schemeClr val="bg1"/>
                </a:solidFill>
              </a:rPr>
              <a:t>Which ones do you already use, even if you didn’t realise they were AI?</a:t>
            </a:r>
            <a:br>
              <a:rPr lang="en-AU" sz="2800" dirty="0">
                <a:solidFill>
                  <a:schemeClr val="bg1"/>
                </a:solidFill>
              </a:rPr>
            </a:br>
            <a:br>
              <a:rPr lang="en-AU" sz="2800" dirty="0">
                <a:solidFill>
                  <a:schemeClr val="bg1"/>
                </a:solidFill>
              </a:rPr>
            </a:br>
            <a:r>
              <a:rPr lang="en-AU" sz="2800" dirty="0">
                <a:solidFill>
                  <a:schemeClr val="bg1"/>
                </a:solidFill>
              </a:rPr>
              <a:t>Which do you think would be most useful to you?</a:t>
            </a:r>
            <a:br>
              <a:rPr lang="en-AU" sz="2800" dirty="0">
                <a:solidFill>
                  <a:schemeClr val="bg1"/>
                </a:solidFill>
              </a:rPr>
            </a:br>
            <a:br>
              <a:rPr lang="en-AU" sz="2800" dirty="0">
                <a:solidFill>
                  <a:schemeClr val="bg1"/>
                </a:solidFill>
              </a:rPr>
            </a:br>
            <a:endParaRPr lang="en-AU" sz="2800" dirty="0">
              <a:solidFill>
                <a:schemeClr val="bg1"/>
              </a:solidFill>
            </a:endParaRPr>
          </a:p>
        </p:txBody>
      </p:sp>
    </p:spTree>
    <p:extLst>
      <p:ext uri="{BB962C8B-B14F-4D97-AF65-F5344CB8AC3E}">
        <p14:creationId xmlns:p14="http://schemas.microsoft.com/office/powerpoint/2010/main" val="3519490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4AA0D-CE6E-3B16-A73C-DD5654DC8D55}"/>
              </a:ext>
            </a:extLst>
          </p:cNvPr>
          <p:cNvSpPr>
            <a:spLocks noGrp="1"/>
          </p:cNvSpPr>
          <p:nvPr>
            <p:ph type="title"/>
          </p:nvPr>
        </p:nvSpPr>
        <p:spPr/>
        <p:txBody>
          <a:bodyPr/>
          <a:lstStyle/>
          <a:p>
            <a:r>
              <a:rPr lang="en-AU" dirty="0"/>
              <a:t>Voice assistants</a:t>
            </a:r>
          </a:p>
        </p:txBody>
      </p:sp>
      <p:sp>
        <p:nvSpPr>
          <p:cNvPr id="4" name="Content Placeholder 2">
            <a:extLst>
              <a:ext uri="{FF2B5EF4-FFF2-40B4-BE49-F238E27FC236}">
                <a16:creationId xmlns:a16="http://schemas.microsoft.com/office/drawing/2014/main" id="{A630551E-AB74-0A3A-86D3-612B66485D06}"/>
              </a:ext>
            </a:extLst>
          </p:cNvPr>
          <p:cNvSpPr txBox="1">
            <a:spLocks/>
          </p:cNvSpPr>
          <p:nvPr/>
        </p:nvSpPr>
        <p:spPr>
          <a:xfrm>
            <a:off x="5793381" y="1975791"/>
            <a:ext cx="5774842" cy="427969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AU" sz="2000" dirty="0"/>
              <a:t>Most smartphones and tablets come with a built-in voice assistant:</a:t>
            </a:r>
          </a:p>
          <a:p>
            <a:pPr lvl="1">
              <a:lnSpc>
                <a:spcPct val="120000"/>
              </a:lnSpc>
            </a:pPr>
            <a:r>
              <a:rPr lang="en-AU" sz="2000" dirty="0"/>
              <a:t>Google Assistant/Gemini (Android) </a:t>
            </a:r>
          </a:p>
          <a:p>
            <a:pPr lvl="1">
              <a:lnSpc>
                <a:spcPct val="120000"/>
              </a:lnSpc>
            </a:pPr>
            <a:r>
              <a:rPr lang="en-AU" sz="2000" dirty="0"/>
              <a:t>Siri (Apple)</a:t>
            </a:r>
          </a:p>
          <a:p>
            <a:pPr>
              <a:lnSpc>
                <a:spcPct val="120000"/>
              </a:lnSpc>
            </a:pPr>
            <a:r>
              <a:rPr lang="en-AU" sz="2000" dirty="0"/>
              <a:t>You can also buy home-based voice assistants like Google Nest or Amazon Alexa</a:t>
            </a:r>
          </a:p>
          <a:p>
            <a:pPr>
              <a:lnSpc>
                <a:spcPct val="120000"/>
              </a:lnSpc>
            </a:pPr>
            <a:r>
              <a:rPr lang="en-AU" sz="2000" dirty="0"/>
              <a:t>Voice assistants can answer questions </a:t>
            </a:r>
          </a:p>
          <a:p>
            <a:pPr>
              <a:lnSpc>
                <a:spcPct val="120000"/>
              </a:lnSpc>
            </a:pPr>
            <a:r>
              <a:rPr lang="en-AU" sz="2000" dirty="0"/>
              <a:t>They can also do simple tasks, depending on the devices they’re connected to </a:t>
            </a:r>
            <a:br>
              <a:rPr lang="en-AU" sz="2000" dirty="0"/>
            </a:br>
            <a:r>
              <a:rPr lang="en-AU" sz="2000" dirty="0"/>
              <a:t>(phone, lights, TV)</a:t>
            </a:r>
          </a:p>
        </p:txBody>
      </p:sp>
      <p:pic>
        <p:nvPicPr>
          <p:cNvPr id="5" name="Picture 4">
            <a:extLst>
              <a:ext uri="{FF2B5EF4-FFF2-40B4-BE49-F238E27FC236}">
                <a16:creationId xmlns:a16="http://schemas.microsoft.com/office/drawing/2014/main" id="{DD64CD6E-5A73-EF33-E3B2-552C45345B2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8200" y="2148416"/>
            <a:ext cx="4461933" cy="3308637"/>
          </a:xfrm>
          <a:prstGeom prst="rect">
            <a:avLst/>
          </a:prstGeom>
        </p:spPr>
      </p:pic>
    </p:spTree>
    <p:extLst>
      <p:ext uri="{BB962C8B-B14F-4D97-AF65-F5344CB8AC3E}">
        <p14:creationId xmlns:p14="http://schemas.microsoft.com/office/powerpoint/2010/main" val="41134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5D6F7-E04F-0258-DE42-B9BD614543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3D0FCA-52C4-19AE-4836-297CCCFAB143}"/>
              </a:ext>
            </a:extLst>
          </p:cNvPr>
          <p:cNvSpPr>
            <a:spLocks noGrp="1"/>
          </p:cNvSpPr>
          <p:nvPr>
            <p:ph type="title"/>
          </p:nvPr>
        </p:nvSpPr>
        <p:spPr/>
        <p:txBody>
          <a:bodyPr/>
          <a:lstStyle/>
          <a:p>
            <a:r>
              <a:rPr lang="en-AU" dirty="0"/>
              <a:t>Chatbots</a:t>
            </a:r>
          </a:p>
        </p:txBody>
      </p:sp>
      <p:sp>
        <p:nvSpPr>
          <p:cNvPr id="4" name="Content Placeholder 2">
            <a:extLst>
              <a:ext uri="{FF2B5EF4-FFF2-40B4-BE49-F238E27FC236}">
                <a16:creationId xmlns:a16="http://schemas.microsoft.com/office/drawing/2014/main" id="{866F524F-CE26-5B3A-9DCB-B5E6BE8A2CE0}"/>
              </a:ext>
            </a:extLst>
          </p:cNvPr>
          <p:cNvSpPr txBox="1">
            <a:spLocks/>
          </p:cNvSpPr>
          <p:nvPr/>
        </p:nvSpPr>
        <p:spPr>
          <a:xfrm>
            <a:off x="5814646" y="2528367"/>
            <a:ext cx="5539154" cy="254589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AU" sz="2000" dirty="0"/>
              <a:t>ChatGPT is a popular example</a:t>
            </a:r>
          </a:p>
          <a:p>
            <a:pPr>
              <a:lnSpc>
                <a:spcPct val="120000"/>
              </a:lnSpc>
            </a:pPr>
            <a:r>
              <a:rPr lang="en-AU" sz="2000" dirty="0"/>
              <a:t>You can type a question or prompt, and it will reply in plain English</a:t>
            </a:r>
          </a:p>
          <a:p>
            <a:pPr>
              <a:lnSpc>
                <a:spcPct val="120000"/>
              </a:lnSpc>
            </a:pPr>
            <a:r>
              <a:rPr lang="en-AU" sz="2000" dirty="0"/>
              <a:t>These tools are very powerful, </a:t>
            </a:r>
            <a:r>
              <a:rPr lang="en-AU" sz="2000" b="1" dirty="0"/>
              <a:t>but</a:t>
            </a:r>
            <a:r>
              <a:rPr lang="en-AU" sz="2000" dirty="0"/>
              <a:t> they don’t always get things right — so always check important information elsewhere</a:t>
            </a:r>
          </a:p>
        </p:txBody>
      </p:sp>
      <p:pic>
        <p:nvPicPr>
          <p:cNvPr id="3" name="Picture 2">
            <a:extLst>
              <a:ext uri="{FF2B5EF4-FFF2-40B4-BE49-F238E27FC236}">
                <a16:creationId xmlns:a16="http://schemas.microsoft.com/office/drawing/2014/main" id="{5EA633E0-A105-9A72-58B0-F8314874BC7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8200" y="2148416"/>
            <a:ext cx="4461933" cy="3308637"/>
          </a:xfrm>
          <a:prstGeom prst="rect">
            <a:avLst/>
          </a:prstGeom>
        </p:spPr>
      </p:pic>
    </p:spTree>
    <p:extLst>
      <p:ext uri="{BB962C8B-B14F-4D97-AF65-F5344CB8AC3E}">
        <p14:creationId xmlns:p14="http://schemas.microsoft.com/office/powerpoint/2010/main" val="119062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9E53A-55FA-B558-6FD6-3B5549FD6B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50ED2C-BDCD-30B7-E057-2EEC2E25A2F3}"/>
              </a:ext>
            </a:extLst>
          </p:cNvPr>
          <p:cNvSpPr>
            <a:spLocks noGrp="1"/>
          </p:cNvSpPr>
          <p:nvPr>
            <p:ph type="title"/>
          </p:nvPr>
        </p:nvSpPr>
        <p:spPr/>
        <p:txBody>
          <a:bodyPr/>
          <a:lstStyle/>
          <a:p>
            <a:r>
              <a:rPr lang="en-AU" dirty="0"/>
              <a:t>AI risks</a:t>
            </a:r>
          </a:p>
        </p:txBody>
      </p:sp>
      <p:sp>
        <p:nvSpPr>
          <p:cNvPr id="5" name="Content Placeholder 2">
            <a:extLst>
              <a:ext uri="{FF2B5EF4-FFF2-40B4-BE49-F238E27FC236}">
                <a16:creationId xmlns:a16="http://schemas.microsoft.com/office/drawing/2014/main" id="{29E19E6F-DCA3-22A9-D816-8B78C51163E7}"/>
              </a:ext>
            </a:extLst>
          </p:cNvPr>
          <p:cNvSpPr txBox="1">
            <a:spLocks/>
          </p:cNvSpPr>
          <p:nvPr/>
        </p:nvSpPr>
        <p:spPr>
          <a:xfrm>
            <a:off x="5814646" y="1690688"/>
            <a:ext cx="5539154" cy="4279698"/>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Chatbots and voice assistants might sound confident, but sometimes they:</a:t>
            </a:r>
          </a:p>
          <a:p>
            <a:pPr>
              <a:lnSpc>
                <a:spcPct val="120000"/>
              </a:lnSpc>
            </a:pPr>
            <a:r>
              <a:rPr lang="en-AU" sz="2000" b="1" dirty="0"/>
              <a:t>Get facts wrong </a:t>
            </a:r>
            <a:r>
              <a:rPr lang="en-AU" sz="2000" dirty="0"/>
              <a:t>or leave out important details</a:t>
            </a:r>
          </a:p>
          <a:p>
            <a:pPr>
              <a:lnSpc>
                <a:spcPct val="120000"/>
              </a:lnSpc>
            </a:pPr>
            <a:r>
              <a:rPr lang="en-AU" sz="2000" b="1" dirty="0"/>
              <a:t>Make things up </a:t>
            </a:r>
            <a:r>
              <a:rPr lang="en-AU" sz="2000" dirty="0"/>
              <a:t>or “hallucinate” answers</a:t>
            </a:r>
          </a:p>
          <a:p>
            <a:pPr>
              <a:lnSpc>
                <a:spcPct val="120000"/>
              </a:lnSpc>
            </a:pPr>
            <a:r>
              <a:rPr lang="en-AU" sz="2000" b="1" dirty="0"/>
              <a:t>Repeat common mistakes </a:t>
            </a:r>
            <a:r>
              <a:rPr lang="en-AU" sz="2000" dirty="0"/>
              <a:t>they’ve seen online</a:t>
            </a:r>
          </a:p>
          <a:p>
            <a:pPr>
              <a:lnSpc>
                <a:spcPct val="120000"/>
              </a:lnSpc>
            </a:pPr>
            <a:r>
              <a:rPr lang="en-AU" sz="2000" b="1" dirty="0"/>
              <a:t>Try to please you</a:t>
            </a:r>
            <a:r>
              <a:rPr lang="en-AU" sz="2000" dirty="0"/>
              <a:t>. That means they might give an answer just because they think you want one, even if it’s not fully correct</a:t>
            </a:r>
          </a:p>
        </p:txBody>
      </p:sp>
      <p:pic>
        <p:nvPicPr>
          <p:cNvPr id="7" name="Picture 6">
            <a:extLst>
              <a:ext uri="{FF2B5EF4-FFF2-40B4-BE49-F238E27FC236}">
                <a16:creationId xmlns:a16="http://schemas.microsoft.com/office/drawing/2014/main" id="{882A02AD-6BFC-1738-871D-4B0D385FDB4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200" y="2148417"/>
            <a:ext cx="4699000" cy="3484428"/>
          </a:xfrm>
          <a:prstGeom prst="rect">
            <a:avLst/>
          </a:prstGeom>
        </p:spPr>
      </p:pic>
    </p:spTree>
    <p:extLst>
      <p:ext uri="{BB962C8B-B14F-4D97-AF65-F5344CB8AC3E}">
        <p14:creationId xmlns:p14="http://schemas.microsoft.com/office/powerpoint/2010/main" val="302327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2FD2C-9269-7A91-8416-77F048501A2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F09C66CF-0C16-199B-3A11-06D9CFCD7183}"/>
              </a:ext>
            </a:extLst>
          </p:cNvPr>
          <p:cNvSpPr txBox="1">
            <a:spLocks noGrp="1"/>
          </p:cNvSpPr>
          <p:nvPr>
            <p:ph type="title" idx="4294967295"/>
          </p:nvPr>
        </p:nvSpPr>
        <p:spPr>
          <a:xfrm>
            <a:off x="2396858" y="5612493"/>
            <a:ext cx="7167347" cy="40011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rPr>
              <a:t>CSIRO - </a:t>
            </a:r>
            <a:r>
              <a:rPr kumimoji="0" lang="en-AU" sz="20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hlinkClick r:id="rId3">
                  <a:extLst>
                    <a:ext uri="{A12FA001-AC4F-418D-AE19-62706E023703}">
                      <ahyp:hlinkClr xmlns:ahyp="http://schemas.microsoft.com/office/drawing/2018/hyperlinkcolor" val="tx"/>
                    </a:ext>
                  </a:extLst>
                </a:hlinkClick>
              </a:rPr>
              <a:t>AI Explained: It's maths, not magic (a simple guide) </a:t>
            </a:r>
            <a:endParaRPr kumimoji="0" lang="en-AU" sz="20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n-cs"/>
            </a:endParaRPr>
          </a:p>
        </p:txBody>
      </p:sp>
      <p:pic>
        <p:nvPicPr>
          <p:cNvPr id="4" name="Picture 3" descr="CSIRO AI Video Thumbnail">
            <a:extLst>
              <a:ext uri="{FF2B5EF4-FFF2-40B4-BE49-F238E27FC236}">
                <a16:creationId xmlns:a16="http://schemas.microsoft.com/office/drawing/2014/main" id="{D1869818-6B0D-DDCD-7341-8F5AACEB89A0}"/>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094331" y="1027906"/>
            <a:ext cx="7772400" cy="4357670"/>
          </a:xfrm>
          <a:prstGeom prst="rect">
            <a:avLst/>
          </a:prstGeom>
        </p:spPr>
      </p:pic>
    </p:spTree>
    <p:extLst>
      <p:ext uri="{BB962C8B-B14F-4D97-AF65-F5344CB8AC3E}">
        <p14:creationId xmlns:p14="http://schemas.microsoft.com/office/powerpoint/2010/main" val="3234388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18227-DA96-262A-F98B-18FC3CFDE7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F74F32-9AFA-9038-2065-7DC5AB4A247B}"/>
              </a:ext>
            </a:extLst>
          </p:cNvPr>
          <p:cNvSpPr>
            <a:spLocks noGrp="1"/>
          </p:cNvSpPr>
          <p:nvPr>
            <p:ph type="title"/>
          </p:nvPr>
        </p:nvSpPr>
        <p:spPr/>
        <p:txBody>
          <a:bodyPr/>
          <a:lstStyle/>
          <a:p>
            <a:r>
              <a:rPr lang="en-AU" dirty="0"/>
              <a:t>Tips</a:t>
            </a:r>
          </a:p>
        </p:txBody>
      </p:sp>
      <p:sp>
        <p:nvSpPr>
          <p:cNvPr id="6" name="Content Placeholder 2">
            <a:extLst>
              <a:ext uri="{FF2B5EF4-FFF2-40B4-BE49-F238E27FC236}">
                <a16:creationId xmlns:a16="http://schemas.microsoft.com/office/drawing/2014/main" id="{8F272414-74B5-4B2F-1395-F6A4440DFDF6}"/>
              </a:ext>
            </a:extLst>
          </p:cNvPr>
          <p:cNvSpPr txBox="1">
            <a:spLocks/>
          </p:cNvSpPr>
          <p:nvPr/>
        </p:nvSpPr>
        <p:spPr>
          <a:xfrm>
            <a:off x="599610" y="3306804"/>
            <a:ext cx="2482255" cy="19200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Don’t share private or sensitive information with chatbots or voice assistants</a:t>
            </a:r>
          </a:p>
        </p:txBody>
      </p:sp>
      <p:pic>
        <p:nvPicPr>
          <p:cNvPr id="8" name="Picture 7">
            <a:extLst>
              <a:ext uri="{FF2B5EF4-FFF2-40B4-BE49-F238E27FC236}">
                <a16:creationId xmlns:a16="http://schemas.microsoft.com/office/drawing/2014/main" id="{4A3726F2-F67E-111E-5661-7EE1D4866F69}"/>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4894" y="2133740"/>
            <a:ext cx="1168756" cy="1202633"/>
          </a:xfrm>
          <a:prstGeom prst="rect">
            <a:avLst/>
          </a:prstGeom>
        </p:spPr>
      </p:pic>
      <p:sp>
        <p:nvSpPr>
          <p:cNvPr id="7" name="Content Placeholder 2">
            <a:extLst>
              <a:ext uri="{FF2B5EF4-FFF2-40B4-BE49-F238E27FC236}">
                <a16:creationId xmlns:a16="http://schemas.microsoft.com/office/drawing/2014/main" id="{2DE05A6C-A0D5-9E3B-87F8-6DA49EE2E957}"/>
              </a:ext>
            </a:extLst>
          </p:cNvPr>
          <p:cNvSpPr txBox="1">
            <a:spLocks/>
          </p:cNvSpPr>
          <p:nvPr/>
        </p:nvSpPr>
        <p:spPr>
          <a:xfrm>
            <a:off x="3434690" y="3306804"/>
            <a:ext cx="2482255"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Use common sense — if something seems wrong or odd, don’t rely on it.</a:t>
            </a:r>
          </a:p>
        </p:txBody>
      </p:sp>
      <p:pic>
        <p:nvPicPr>
          <p:cNvPr id="11" name="Picture 10">
            <a:extLst>
              <a:ext uri="{FF2B5EF4-FFF2-40B4-BE49-F238E27FC236}">
                <a16:creationId xmlns:a16="http://schemas.microsoft.com/office/drawing/2014/main" id="{E71B38B5-B82B-3242-A596-C85D543E8C0D}"/>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9000" y="2133740"/>
            <a:ext cx="1168756" cy="1202633"/>
          </a:xfrm>
          <a:prstGeom prst="rect">
            <a:avLst/>
          </a:prstGeom>
        </p:spPr>
      </p:pic>
      <p:sp>
        <p:nvSpPr>
          <p:cNvPr id="3" name="Content Placeholder 2">
            <a:extLst>
              <a:ext uri="{FF2B5EF4-FFF2-40B4-BE49-F238E27FC236}">
                <a16:creationId xmlns:a16="http://schemas.microsoft.com/office/drawing/2014/main" id="{CCF5D118-07C9-C646-F7F7-6A2EB359B9D9}"/>
              </a:ext>
            </a:extLst>
          </p:cNvPr>
          <p:cNvSpPr txBox="1">
            <a:spLocks/>
          </p:cNvSpPr>
          <p:nvPr/>
        </p:nvSpPr>
        <p:spPr>
          <a:xfrm>
            <a:off x="6269770" y="3306804"/>
            <a:ext cx="2482255" cy="265874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Be cautious of advice around health, money or legal issues — always ask a trusted source or professional.</a:t>
            </a:r>
          </a:p>
        </p:txBody>
      </p:sp>
      <p:pic>
        <p:nvPicPr>
          <p:cNvPr id="4" name="Picture 3">
            <a:extLst>
              <a:ext uri="{FF2B5EF4-FFF2-40B4-BE49-F238E27FC236}">
                <a16:creationId xmlns:a16="http://schemas.microsoft.com/office/drawing/2014/main" id="{513436F6-E40F-404F-FA00-A200E6CE24E1}"/>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73106" y="2133740"/>
            <a:ext cx="1168756" cy="1202633"/>
          </a:xfrm>
          <a:prstGeom prst="rect">
            <a:avLst/>
          </a:prstGeom>
        </p:spPr>
      </p:pic>
      <p:sp>
        <p:nvSpPr>
          <p:cNvPr id="5" name="Content Placeholder 2">
            <a:extLst>
              <a:ext uri="{FF2B5EF4-FFF2-40B4-BE49-F238E27FC236}">
                <a16:creationId xmlns:a16="http://schemas.microsoft.com/office/drawing/2014/main" id="{C124F3C0-BA21-E88A-2241-5BC602EDA7DF}"/>
              </a:ext>
            </a:extLst>
          </p:cNvPr>
          <p:cNvSpPr txBox="1">
            <a:spLocks/>
          </p:cNvSpPr>
          <p:nvPr/>
        </p:nvSpPr>
        <p:spPr>
          <a:xfrm>
            <a:off x="9104851" y="3306804"/>
            <a:ext cx="2482255" cy="228940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AI can reflect the biases or mistakes in the information it’s trained on — it’s not always neutral or fair.</a:t>
            </a:r>
          </a:p>
        </p:txBody>
      </p:sp>
      <p:pic>
        <p:nvPicPr>
          <p:cNvPr id="14" name="Picture 13">
            <a:extLst>
              <a:ext uri="{FF2B5EF4-FFF2-40B4-BE49-F238E27FC236}">
                <a16:creationId xmlns:a16="http://schemas.microsoft.com/office/drawing/2014/main" id="{3FB7A29E-CFE4-466D-2CC1-007C1AF27E3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07212" y="2133740"/>
            <a:ext cx="1168756" cy="1202633"/>
          </a:xfrm>
          <a:prstGeom prst="rect">
            <a:avLst/>
          </a:prstGeom>
        </p:spPr>
      </p:pic>
    </p:spTree>
    <p:extLst>
      <p:ext uri="{BB962C8B-B14F-4D97-AF65-F5344CB8AC3E}">
        <p14:creationId xmlns:p14="http://schemas.microsoft.com/office/powerpoint/2010/main" val="396828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par>
                                <p:cTn id="24" presetID="9"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tgtEl>
                                          <p:spTgt spid="5"/>
                                        </p:tgtEl>
                                      </p:cBhvr>
                                    </p:animEffect>
                                  </p:childTnLst>
                                </p:cTn>
                              </p:par>
                              <p:par>
                                <p:cTn id="32" presetID="9"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ssolv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4DB0E52-55CA-1155-BEAF-2BBAD633C43A}"/>
              </a:ext>
            </a:extLst>
          </p:cNvPr>
          <p:cNvSpPr txBox="1">
            <a:spLocks noGrp="1"/>
          </p:cNvSpPr>
          <p:nvPr>
            <p:ph type="title" idx="4294967295"/>
          </p:nvPr>
        </p:nvSpPr>
        <p:spPr>
          <a:xfrm>
            <a:off x="904102" y="20723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Let’s spend time on your questions from the start of the session.</a:t>
            </a:r>
          </a:p>
        </p:txBody>
      </p:sp>
      <p:pic>
        <p:nvPicPr>
          <p:cNvPr id="3" name="Picture 2">
            <a:extLst>
              <a:ext uri="{FF2B5EF4-FFF2-40B4-BE49-F238E27FC236}">
                <a16:creationId xmlns:a16="http://schemas.microsoft.com/office/drawing/2014/main" id="{6AE64FA0-71F0-F581-EC07-1736A96F0EF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931798" y="1379789"/>
            <a:ext cx="4356100" cy="4570334"/>
          </a:xfrm>
          <a:prstGeom prst="rect">
            <a:avLst/>
          </a:prstGeom>
        </p:spPr>
      </p:pic>
    </p:spTree>
    <p:extLst>
      <p:ext uri="{BB962C8B-B14F-4D97-AF65-F5344CB8AC3E}">
        <p14:creationId xmlns:p14="http://schemas.microsoft.com/office/powerpoint/2010/main" val="2534016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C00CF-6CA4-427B-0F05-2DBADCC645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065E64-34BF-F979-0323-0B302C3923A1}"/>
              </a:ext>
            </a:extLst>
          </p:cNvPr>
          <p:cNvSpPr>
            <a:spLocks noGrp="1"/>
          </p:cNvSpPr>
          <p:nvPr>
            <p:ph type="title"/>
          </p:nvPr>
        </p:nvSpPr>
        <p:spPr/>
        <p:txBody>
          <a:bodyPr/>
          <a:lstStyle/>
          <a:p>
            <a:r>
              <a:rPr lang="en-AU" dirty="0"/>
              <a:t>Learning outcomes</a:t>
            </a:r>
          </a:p>
        </p:txBody>
      </p:sp>
      <p:sp>
        <p:nvSpPr>
          <p:cNvPr id="3" name="Content Placeholder 2">
            <a:extLst>
              <a:ext uri="{FF2B5EF4-FFF2-40B4-BE49-F238E27FC236}">
                <a16:creationId xmlns:a16="http://schemas.microsoft.com/office/drawing/2014/main" id="{7AF6EAF5-88E1-FB0C-A0C4-777B9A1198D4}"/>
              </a:ext>
            </a:extLst>
          </p:cNvPr>
          <p:cNvSpPr>
            <a:spLocks noGrp="1"/>
          </p:cNvSpPr>
          <p:nvPr>
            <p:ph idx="1"/>
          </p:nvPr>
        </p:nvSpPr>
        <p:spPr>
          <a:xfrm>
            <a:off x="838200" y="1825625"/>
            <a:ext cx="10515600" cy="634240"/>
          </a:xfrm>
        </p:spPr>
        <p:txBody>
          <a:bodyPr/>
          <a:lstStyle/>
          <a:p>
            <a:pPr marL="0" indent="0">
              <a:buNone/>
            </a:pPr>
            <a:r>
              <a:rPr lang="en-AU" dirty="0"/>
              <a:t>I can:</a:t>
            </a:r>
          </a:p>
        </p:txBody>
      </p:sp>
      <p:sp>
        <p:nvSpPr>
          <p:cNvPr id="10" name="Content Placeholder 2">
            <a:extLst>
              <a:ext uri="{FF2B5EF4-FFF2-40B4-BE49-F238E27FC236}">
                <a16:creationId xmlns:a16="http://schemas.microsoft.com/office/drawing/2014/main" id="{CA160BE3-3E4F-00E2-C7C1-AB35CB39F801}"/>
              </a:ext>
            </a:extLst>
          </p:cNvPr>
          <p:cNvSpPr txBox="1">
            <a:spLocks/>
          </p:cNvSpPr>
          <p:nvPr/>
        </p:nvSpPr>
        <p:spPr>
          <a:xfrm>
            <a:off x="838200" y="3688166"/>
            <a:ext cx="2052000" cy="19200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Explain what artificial intelligence (AI) means in simple terms.</a:t>
            </a:r>
          </a:p>
        </p:txBody>
      </p:sp>
      <p:sp>
        <p:nvSpPr>
          <p:cNvPr id="11" name="Content Placeholder 2">
            <a:extLst>
              <a:ext uri="{FF2B5EF4-FFF2-40B4-BE49-F238E27FC236}">
                <a16:creationId xmlns:a16="http://schemas.microsoft.com/office/drawing/2014/main" id="{AC3E3E75-C2E3-3FEB-86F6-81953DD4BA8D}"/>
              </a:ext>
            </a:extLst>
          </p:cNvPr>
          <p:cNvSpPr txBox="1">
            <a:spLocks/>
          </p:cNvSpPr>
          <p:nvPr/>
        </p:nvSpPr>
        <p:spPr>
          <a:xfrm>
            <a:off x="3615804" y="3688166"/>
            <a:ext cx="2052000"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Identify examples of AI in apps and everyday tasks.</a:t>
            </a:r>
          </a:p>
        </p:txBody>
      </p:sp>
      <p:sp>
        <p:nvSpPr>
          <p:cNvPr id="14" name="Content Placeholder 2">
            <a:extLst>
              <a:ext uri="{FF2B5EF4-FFF2-40B4-BE49-F238E27FC236}">
                <a16:creationId xmlns:a16="http://schemas.microsoft.com/office/drawing/2014/main" id="{4307792C-550C-40C3-0982-9EB200BCEAC7}"/>
              </a:ext>
            </a:extLst>
          </p:cNvPr>
          <p:cNvSpPr txBox="1">
            <a:spLocks/>
          </p:cNvSpPr>
          <p:nvPr/>
        </p:nvSpPr>
        <p:spPr>
          <a:xfrm>
            <a:off x="6393408" y="3688166"/>
            <a:ext cx="2052035"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Use a voice assistant and chatbot to ask a question.</a:t>
            </a:r>
          </a:p>
        </p:txBody>
      </p:sp>
      <p:sp>
        <p:nvSpPr>
          <p:cNvPr id="13" name="Content Placeholder 2">
            <a:extLst>
              <a:ext uri="{FF2B5EF4-FFF2-40B4-BE49-F238E27FC236}">
                <a16:creationId xmlns:a16="http://schemas.microsoft.com/office/drawing/2014/main" id="{F2BF5E0C-49B8-6FD1-9C63-B8E0E103CE59}"/>
              </a:ext>
            </a:extLst>
          </p:cNvPr>
          <p:cNvSpPr txBox="1">
            <a:spLocks/>
          </p:cNvSpPr>
          <p:nvPr/>
        </p:nvSpPr>
        <p:spPr>
          <a:xfrm>
            <a:off x="9171046" y="3695286"/>
            <a:ext cx="2182754" cy="8120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Explain AI risks and safety tips.</a:t>
            </a:r>
          </a:p>
        </p:txBody>
      </p:sp>
      <p:pic>
        <p:nvPicPr>
          <p:cNvPr id="6" name="Picture 5">
            <a:extLst>
              <a:ext uri="{FF2B5EF4-FFF2-40B4-BE49-F238E27FC236}">
                <a16:creationId xmlns:a16="http://schemas.microsoft.com/office/drawing/2014/main" id="{3EE12CBE-6AFE-A53C-E23F-4C0B1DDAC29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999072" y="2704334"/>
            <a:ext cx="998350" cy="1017925"/>
          </a:xfrm>
          <a:prstGeom prst="rect">
            <a:avLst/>
          </a:prstGeom>
        </p:spPr>
      </p:pic>
      <p:pic>
        <p:nvPicPr>
          <p:cNvPr id="8" name="Picture 7">
            <a:extLst>
              <a:ext uri="{FF2B5EF4-FFF2-40B4-BE49-F238E27FC236}">
                <a16:creationId xmlns:a16="http://schemas.microsoft.com/office/drawing/2014/main" id="{7B18D32E-074D-19BF-8DD9-04AF824D914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85688" y="2742061"/>
            <a:ext cx="998350" cy="980198"/>
          </a:xfrm>
          <a:prstGeom prst="rect">
            <a:avLst/>
          </a:prstGeom>
        </p:spPr>
      </p:pic>
      <p:pic>
        <p:nvPicPr>
          <p:cNvPr id="12" name="Picture 11">
            <a:extLst>
              <a:ext uri="{FF2B5EF4-FFF2-40B4-BE49-F238E27FC236}">
                <a16:creationId xmlns:a16="http://schemas.microsoft.com/office/drawing/2014/main" id="{8AE123D8-F93A-A82E-8481-51EE7458CC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15804" y="2742060"/>
            <a:ext cx="1013684" cy="946105"/>
          </a:xfrm>
          <a:prstGeom prst="rect">
            <a:avLst/>
          </a:prstGeom>
        </p:spPr>
      </p:pic>
      <p:pic>
        <p:nvPicPr>
          <p:cNvPr id="15" name="Picture 14">
            <a:extLst>
              <a:ext uri="{FF2B5EF4-FFF2-40B4-BE49-F238E27FC236}">
                <a16:creationId xmlns:a16="http://schemas.microsoft.com/office/drawing/2014/main" id="{B008D95D-3F75-BE70-4BAE-28A612DF805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38200" y="2704333"/>
            <a:ext cx="998350" cy="1015865"/>
          </a:xfrm>
          <a:prstGeom prst="rect">
            <a:avLst/>
          </a:prstGeom>
        </p:spPr>
      </p:pic>
    </p:spTree>
    <p:extLst>
      <p:ext uri="{BB962C8B-B14F-4D97-AF65-F5344CB8AC3E}">
        <p14:creationId xmlns:p14="http://schemas.microsoft.com/office/powerpoint/2010/main" val="277473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par>
                                <p:cTn id="24" presetID="9"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CA78AD6-98C2-8182-DF26-9C7BBD356A5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5997" y="1642955"/>
            <a:ext cx="11501797" cy="4631449"/>
          </a:xfrm>
          <a:prstGeom prst="rect">
            <a:avLst/>
          </a:prstGeom>
        </p:spPr>
      </p:pic>
      <p:sp>
        <p:nvSpPr>
          <p:cNvPr id="6" name="Title 1">
            <a:extLst>
              <a:ext uri="{FF2B5EF4-FFF2-40B4-BE49-F238E27FC236}">
                <a16:creationId xmlns:a16="http://schemas.microsoft.com/office/drawing/2014/main" id="{09DACC00-7A95-89DB-306A-A079806F1A4F}"/>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What’s your key takeaway?</a:t>
            </a:r>
          </a:p>
        </p:txBody>
      </p:sp>
    </p:spTree>
    <p:extLst>
      <p:ext uri="{BB962C8B-B14F-4D97-AF65-F5344CB8AC3E}">
        <p14:creationId xmlns:p14="http://schemas.microsoft.com/office/powerpoint/2010/main" val="1230900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0FC53A-0D03-C5DC-9125-1A2873AD614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5998" y="1642956"/>
            <a:ext cx="11501798" cy="4631449"/>
          </a:xfrm>
          <a:prstGeom prst="rect">
            <a:avLst/>
          </a:prstGeom>
        </p:spPr>
      </p:pic>
      <p:sp>
        <p:nvSpPr>
          <p:cNvPr id="4" name="Title 1">
            <a:extLst>
              <a:ext uri="{FF2B5EF4-FFF2-40B4-BE49-F238E27FC236}">
                <a16:creationId xmlns:a16="http://schemas.microsoft.com/office/drawing/2014/main" id="{E72AB432-EE21-B6E7-D4BB-0970C1E24E6C}"/>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What three things will you try in the next week?</a:t>
            </a:r>
          </a:p>
        </p:txBody>
      </p:sp>
    </p:spTree>
    <p:extLst>
      <p:ext uri="{BB962C8B-B14F-4D97-AF65-F5344CB8AC3E}">
        <p14:creationId xmlns:p14="http://schemas.microsoft.com/office/powerpoint/2010/main" val="1288344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DBCE8-DB8B-067B-BD80-40E77CEE90C6}"/>
              </a:ext>
            </a:extLst>
          </p:cNvPr>
          <p:cNvSpPr>
            <a:spLocks noGrp="1"/>
          </p:cNvSpPr>
          <p:nvPr>
            <p:ph type="title"/>
          </p:nvPr>
        </p:nvSpPr>
        <p:spPr/>
        <p:txBody>
          <a:bodyPr/>
          <a:lstStyle/>
          <a:p>
            <a:r>
              <a:rPr lang="en-AU" dirty="0"/>
              <a:t>Acknowledgement of Country</a:t>
            </a:r>
          </a:p>
        </p:txBody>
      </p:sp>
      <p:pic>
        <p:nvPicPr>
          <p:cNvPr id="6" name="Picture 5" descr="'Connetion' by Bobbi Lockyer">
            <a:extLst>
              <a:ext uri="{FF2B5EF4-FFF2-40B4-BE49-F238E27FC236}">
                <a16:creationId xmlns:a16="http://schemas.microsoft.com/office/drawing/2014/main" id="{8A51145C-3B2A-E39D-F62E-D2E9C400060E}"/>
              </a:ext>
            </a:extLst>
          </p:cNvPr>
          <p:cNvPicPr>
            <a:picLocks noChangeAspect="1"/>
          </p:cNvPicPr>
          <p:nvPr/>
        </p:nvPicPr>
        <p:blipFill>
          <a:blip r:embed="rId2"/>
          <a:stretch>
            <a:fillRect/>
          </a:stretch>
        </p:blipFill>
        <p:spPr>
          <a:xfrm>
            <a:off x="838199" y="1973403"/>
            <a:ext cx="10600159" cy="4268385"/>
          </a:xfrm>
          <a:prstGeom prst="rect">
            <a:avLst/>
          </a:prstGeom>
        </p:spPr>
      </p:pic>
      <p:sp>
        <p:nvSpPr>
          <p:cNvPr id="5" name="Content Placeholder 2">
            <a:extLst>
              <a:ext uri="{FF2B5EF4-FFF2-40B4-BE49-F238E27FC236}">
                <a16:creationId xmlns:a16="http://schemas.microsoft.com/office/drawing/2014/main" id="{56FE940C-8851-7B65-90A5-4E4009FF4EC7}"/>
              </a:ext>
            </a:extLst>
          </p:cNvPr>
          <p:cNvSpPr txBox="1">
            <a:spLocks/>
          </p:cNvSpPr>
          <p:nvPr/>
        </p:nvSpPr>
        <p:spPr>
          <a:xfrm>
            <a:off x="1252997" y="2593558"/>
            <a:ext cx="4843003" cy="302807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solidFill>
                  <a:schemeClr val="bg1"/>
                </a:solidFill>
              </a:rPr>
              <a:t>We recognise and acknowledge the existing, original, and ancient connection Aboriginal and Torres Strait Islander peoples have to the lands, waterways, and sky country across the Australian continent. We pay our respects to their Elders past and present. </a:t>
            </a:r>
          </a:p>
        </p:txBody>
      </p:sp>
      <p:sp>
        <p:nvSpPr>
          <p:cNvPr id="8" name="TextBox 7">
            <a:extLst>
              <a:ext uri="{FF2B5EF4-FFF2-40B4-BE49-F238E27FC236}">
                <a16:creationId xmlns:a16="http://schemas.microsoft.com/office/drawing/2014/main" id="{FACAE8FB-C90E-D77E-0724-7B59C70F5225}"/>
              </a:ext>
            </a:extLst>
          </p:cNvPr>
          <p:cNvSpPr txBox="1"/>
          <p:nvPr/>
        </p:nvSpPr>
        <p:spPr>
          <a:xfrm>
            <a:off x="8467673" y="6354375"/>
            <a:ext cx="2970685" cy="276999"/>
          </a:xfrm>
          <a:prstGeom prst="rect">
            <a:avLst/>
          </a:prstGeom>
          <a:noFill/>
        </p:spPr>
        <p:txBody>
          <a:bodyPr wrap="none" rtlCol="0">
            <a:spAutoFit/>
          </a:bodyPr>
          <a:lstStyle/>
          <a:p>
            <a:r>
              <a:rPr lang="en-AU" sz="1200" dirty="0">
                <a:latin typeface="Telstra Text" panose="020B0504040000000004" pitchFamily="34" charset="77"/>
                <a:ea typeface="Telstra Text" panose="020B0504040000000004" pitchFamily="34" charset="77"/>
              </a:rPr>
              <a:t>Artwork: 'Connection' by Bobbi Lockyer. </a:t>
            </a:r>
          </a:p>
        </p:txBody>
      </p:sp>
    </p:spTree>
    <p:extLst>
      <p:ext uri="{BB962C8B-B14F-4D97-AF65-F5344CB8AC3E}">
        <p14:creationId xmlns:p14="http://schemas.microsoft.com/office/powerpoint/2010/main" val="333191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ch Savvy Seniors Module Overview">
            <a:extLst>
              <a:ext uri="{FF2B5EF4-FFF2-40B4-BE49-F238E27FC236}">
                <a16:creationId xmlns:a16="http://schemas.microsoft.com/office/drawing/2014/main" id="{02103512-98EB-5A9A-9CE9-8D99C0095767}"/>
              </a:ext>
            </a:extLst>
          </p:cNvPr>
          <p:cNvPicPr>
            <a:picLocks noChangeAspect="1"/>
          </p:cNvPicPr>
          <p:nvPr/>
        </p:nvPicPr>
        <p:blipFill>
          <a:blip r:embed="rId2"/>
          <a:stretch>
            <a:fillRect/>
          </a:stretch>
        </p:blipFill>
        <p:spPr>
          <a:xfrm>
            <a:off x="0" y="3452"/>
            <a:ext cx="12198146" cy="6854547"/>
          </a:xfrm>
          <a:prstGeom prst="rect">
            <a:avLst/>
          </a:prstGeom>
        </p:spPr>
      </p:pic>
      <p:sp>
        <p:nvSpPr>
          <p:cNvPr id="10" name="Title 1">
            <a:extLst>
              <a:ext uri="{FF2B5EF4-FFF2-40B4-BE49-F238E27FC236}">
                <a16:creationId xmlns:a16="http://schemas.microsoft.com/office/drawing/2014/main" id="{98416D0F-45E3-1713-0D26-49F5F30172C4}"/>
              </a:ext>
              <a:ext uri="{C183D7F6-B498-43B3-948B-1728B52AA6E4}">
                <adec:decorative xmlns:adec="http://schemas.microsoft.com/office/drawing/2017/decorative" val="1"/>
              </a:ext>
            </a:extLst>
          </p:cNvPr>
          <p:cNvSpPr txBox="1">
            <a:spLocks noGrp="1"/>
          </p:cNvSpPr>
          <p:nvPr>
            <p:ph type="title" idx="4294967295"/>
          </p:nvPr>
        </p:nvSpPr>
        <p:spPr>
          <a:xfrm>
            <a:off x="3500051" y="134471"/>
            <a:ext cx="5191898" cy="17645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Tech Savvy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Seniors</a:t>
            </a:r>
          </a:p>
        </p:txBody>
      </p:sp>
    </p:spTree>
    <p:extLst>
      <p:ext uri="{BB962C8B-B14F-4D97-AF65-F5344CB8AC3E}">
        <p14:creationId xmlns:p14="http://schemas.microsoft.com/office/powerpoint/2010/main" val="2923799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8D54-D5A8-22DD-3F12-5614504D50E6}"/>
              </a:ext>
            </a:extLst>
          </p:cNvPr>
          <p:cNvSpPr>
            <a:spLocks noGrp="1"/>
          </p:cNvSpPr>
          <p:nvPr>
            <p:ph type="title"/>
          </p:nvPr>
        </p:nvSpPr>
        <p:spPr/>
        <p:txBody>
          <a:bodyPr/>
          <a:lstStyle/>
          <a:p>
            <a:r>
              <a:rPr lang="en-AU" dirty="0"/>
              <a:t>Learning outcomes</a:t>
            </a:r>
          </a:p>
        </p:txBody>
      </p:sp>
      <p:sp>
        <p:nvSpPr>
          <p:cNvPr id="3" name="Content Placeholder 2">
            <a:extLst>
              <a:ext uri="{FF2B5EF4-FFF2-40B4-BE49-F238E27FC236}">
                <a16:creationId xmlns:a16="http://schemas.microsoft.com/office/drawing/2014/main" id="{8395B036-11C1-58FE-89ED-AD4073195DC3}"/>
              </a:ext>
            </a:extLst>
          </p:cNvPr>
          <p:cNvSpPr>
            <a:spLocks noGrp="1"/>
          </p:cNvSpPr>
          <p:nvPr>
            <p:ph idx="1"/>
          </p:nvPr>
        </p:nvSpPr>
        <p:spPr>
          <a:xfrm>
            <a:off x="838200" y="1825625"/>
            <a:ext cx="10515600" cy="634240"/>
          </a:xfrm>
        </p:spPr>
        <p:txBody>
          <a:bodyPr/>
          <a:lstStyle/>
          <a:p>
            <a:pPr marL="0" indent="0">
              <a:buNone/>
            </a:pPr>
            <a:r>
              <a:rPr lang="en-AU" dirty="0"/>
              <a:t>By the end of this session, you’ll be able to:</a:t>
            </a:r>
          </a:p>
        </p:txBody>
      </p:sp>
      <p:sp>
        <p:nvSpPr>
          <p:cNvPr id="10" name="Content Placeholder 2">
            <a:extLst>
              <a:ext uri="{FF2B5EF4-FFF2-40B4-BE49-F238E27FC236}">
                <a16:creationId xmlns:a16="http://schemas.microsoft.com/office/drawing/2014/main" id="{68311C0F-81C2-FDDB-4ACE-5BDB5C4C750E}"/>
              </a:ext>
            </a:extLst>
          </p:cNvPr>
          <p:cNvSpPr txBox="1">
            <a:spLocks/>
          </p:cNvSpPr>
          <p:nvPr/>
        </p:nvSpPr>
        <p:spPr>
          <a:xfrm>
            <a:off x="838200" y="3688166"/>
            <a:ext cx="2052000" cy="192007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Explain what artificial intelligence (AI) means in simple terms.</a:t>
            </a:r>
          </a:p>
        </p:txBody>
      </p:sp>
      <p:sp>
        <p:nvSpPr>
          <p:cNvPr id="11" name="Content Placeholder 2">
            <a:extLst>
              <a:ext uri="{FF2B5EF4-FFF2-40B4-BE49-F238E27FC236}">
                <a16:creationId xmlns:a16="http://schemas.microsoft.com/office/drawing/2014/main" id="{A2AE7CA4-4210-4F1F-FADB-EF021CDA45C7}"/>
              </a:ext>
            </a:extLst>
          </p:cNvPr>
          <p:cNvSpPr txBox="1">
            <a:spLocks/>
          </p:cNvSpPr>
          <p:nvPr/>
        </p:nvSpPr>
        <p:spPr>
          <a:xfrm>
            <a:off x="3615804" y="3688166"/>
            <a:ext cx="2052000"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Identify examples of AI in apps and everyday tasks.</a:t>
            </a:r>
          </a:p>
        </p:txBody>
      </p:sp>
      <p:sp>
        <p:nvSpPr>
          <p:cNvPr id="14" name="Content Placeholder 2">
            <a:extLst>
              <a:ext uri="{FF2B5EF4-FFF2-40B4-BE49-F238E27FC236}">
                <a16:creationId xmlns:a16="http://schemas.microsoft.com/office/drawing/2014/main" id="{15C25CC7-F768-C9A5-33F3-78BEF3AD6B86}"/>
              </a:ext>
            </a:extLst>
          </p:cNvPr>
          <p:cNvSpPr txBox="1">
            <a:spLocks/>
          </p:cNvSpPr>
          <p:nvPr/>
        </p:nvSpPr>
        <p:spPr>
          <a:xfrm>
            <a:off x="6393408" y="3688166"/>
            <a:ext cx="2052035"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Use a voice assistant and chatbot to ask a question.</a:t>
            </a:r>
          </a:p>
        </p:txBody>
      </p:sp>
      <p:sp>
        <p:nvSpPr>
          <p:cNvPr id="13" name="Content Placeholder 2">
            <a:extLst>
              <a:ext uri="{FF2B5EF4-FFF2-40B4-BE49-F238E27FC236}">
                <a16:creationId xmlns:a16="http://schemas.microsoft.com/office/drawing/2014/main" id="{D3CB5B34-61D6-A7ED-4902-457DB9E4220E}"/>
              </a:ext>
            </a:extLst>
          </p:cNvPr>
          <p:cNvSpPr txBox="1">
            <a:spLocks/>
          </p:cNvSpPr>
          <p:nvPr/>
        </p:nvSpPr>
        <p:spPr>
          <a:xfrm>
            <a:off x="9171046" y="3695286"/>
            <a:ext cx="2182754" cy="81208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Explain AI risks and safety tips.</a:t>
            </a:r>
          </a:p>
        </p:txBody>
      </p:sp>
      <p:pic>
        <p:nvPicPr>
          <p:cNvPr id="6" name="Picture 5">
            <a:extLst>
              <a:ext uri="{FF2B5EF4-FFF2-40B4-BE49-F238E27FC236}">
                <a16:creationId xmlns:a16="http://schemas.microsoft.com/office/drawing/2014/main" id="{497A629C-B98A-8A38-1D78-15F09E2E025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999072" y="2704334"/>
            <a:ext cx="998350" cy="1017925"/>
          </a:xfrm>
          <a:prstGeom prst="rect">
            <a:avLst/>
          </a:prstGeom>
        </p:spPr>
      </p:pic>
      <p:pic>
        <p:nvPicPr>
          <p:cNvPr id="8" name="Picture 7">
            <a:extLst>
              <a:ext uri="{FF2B5EF4-FFF2-40B4-BE49-F238E27FC236}">
                <a16:creationId xmlns:a16="http://schemas.microsoft.com/office/drawing/2014/main" id="{E1653A1E-03ED-C66D-0922-FB3D5837E07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85688" y="2742061"/>
            <a:ext cx="998350" cy="980198"/>
          </a:xfrm>
          <a:prstGeom prst="rect">
            <a:avLst/>
          </a:prstGeom>
        </p:spPr>
      </p:pic>
      <p:pic>
        <p:nvPicPr>
          <p:cNvPr id="12" name="Picture 11">
            <a:extLst>
              <a:ext uri="{FF2B5EF4-FFF2-40B4-BE49-F238E27FC236}">
                <a16:creationId xmlns:a16="http://schemas.microsoft.com/office/drawing/2014/main" id="{FADABD1B-1180-4A5A-36B2-01BBCF1D61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15804" y="2742060"/>
            <a:ext cx="1013684" cy="946105"/>
          </a:xfrm>
          <a:prstGeom prst="rect">
            <a:avLst/>
          </a:prstGeom>
        </p:spPr>
      </p:pic>
      <p:pic>
        <p:nvPicPr>
          <p:cNvPr id="15" name="Picture 14">
            <a:extLst>
              <a:ext uri="{FF2B5EF4-FFF2-40B4-BE49-F238E27FC236}">
                <a16:creationId xmlns:a16="http://schemas.microsoft.com/office/drawing/2014/main" id="{D99F3F72-E7E1-111D-2DC5-C200B179673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38200" y="2704333"/>
            <a:ext cx="998350" cy="1015865"/>
          </a:xfrm>
          <a:prstGeom prst="rect">
            <a:avLst/>
          </a:prstGeom>
        </p:spPr>
      </p:pic>
    </p:spTree>
    <p:extLst>
      <p:ext uri="{BB962C8B-B14F-4D97-AF65-F5344CB8AC3E}">
        <p14:creationId xmlns:p14="http://schemas.microsoft.com/office/powerpoint/2010/main" val="244901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par>
                                <p:cTn id="24" presetID="9"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C3DC9-BCD4-25D2-EDD6-375E474248D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7B0AD86-ED52-A5DA-B6F5-966CEB8E99E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46873" y="1480697"/>
            <a:ext cx="11561609" cy="4655533"/>
          </a:xfrm>
          <a:prstGeom prst="rect">
            <a:avLst/>
          </a:prstGeom>
        </p:spPr>
      </p:pic>
      <p:sp>
        <p:nvSpPr>
          <p:cNvPr id="5" name="Title 1">
            <a:extLst>
              <a:ext uri="{FF2B5EF4-FFF2-40B4-BE49-F238E27FC236}">
                <a16:creationId xmlns:a16="http://schemas.microsoft.com/office/drawing/2014/main" id="{70A29EF2-44E2-7BC1-D8B1-BA6E7AE9F4A0}"/>
              </a:ext>
            </a:extLst>
          </p:cNvPr>
          <p:cNvSpPr>
            <a:spLocks noGrp="1"/>
          </p:cNvSpPr>
          <p:nvPr>
            <p:ph type="title"/>
          </p:nvPr>
        </p:nvSpPr>
        <p:spPr>
          <a:xfrm>
            <a:off x="904101" y="2179915"/>
            <a:ext cx="5191898" cy="3142091"/>
          </a:xfrm>
        </p:spPr>
        <p:txBody>
          <a:bodyPr>
            <a:normAutofit fontScale="90000"/>
          </a:bodyPr>
          <a:lstStyle/>
          <a:p>
            <a:pPr>
              <a:lnSpc>
                <a:spcPct val="120000"/>
              </a:lnSpc>
              <a:spcBef>
                <a:spcPts val="0"/>
              </a:spcBef>
            </a:pPr>
            <a:r>
              <a:rPr lang="en-AU" dirty="0">
                <a:solidFill>
                  <a:schemeClr val="bg1"/>
                </a:solidFill>
              </a:rPr>
              <a:t>Has anyone heard of the term AI or artificial intelligence? What do you know about it?</a:t>
            </a:r>
          </a:p>
        </p:txBody>
      </p:sp>
    </p:spTree>
    <p:extLst>
      <p:ext uri="{BB962C8B-B14F-4D97-AF65-F5344CB8AC3E}">
        <p14:creationId xmlns:p14="http://schemas.microsoft.com/office/powerpoint/2010/main" val="3625020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895ED5-676C-FF62-9BEE-2CFABCCD982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0761" y="1459467"/>
            <a:ext cx="11352510" cy="4571335"/>
          </a:xfrm>
          <a:prstGeom prst="rect">
            <a:avLst/>
          </a:prstGeom>
        </p:spPr>
      </p:pic>
      <p:sp>
        <p:nvSpPr>
          <p:cNvPr id="2" name="Title 1">
            <a:extLst>
              <a:ext uri="{FF2B5EF4-FFF2-40B4-BE49-F238E27FC236}">
                <a16:creationId xmlns:a16="http://schemas.microsoft.com/office/drawing/2014/main" id="{F11B1C41-D147-5D24-DC51-94069AF64ECC}"/>
              </a:ext>
            </a:extLst>
          </p:cNvPr>
          <p:cNvSpPr>
            <a:spLocks noGrp="1"/>
          </p:cNvSpPr>
          <p:nvPr>
            <p:ph type="title"/>
          </p:nvPr>
        </p:nvSpPr>
        <p:spPr>
          <a:xfrm>
            <a:off x="904101" y="2179915"/>
            <a:ext cx="5191898" cy="3142091"/>
          </a:xfrm>
        </p:spPr>
        <p:txBody>
          <a:bodyPr>
            <a:normAutofit fontScale="90000"/>
          </a:bodyPr>
          <a:lstStyle/>
          <a:p>
            <a:pPr>
              <a:lnSpc>
                <a:spcPct val="120000"/>
              </a:lnSpc>
              <a:spcBef>
                <a:spcPts val="0"/>
              </a:spcBef>
            </a:pPr>
            <a:r>
              <a:rPr lang="en-AU" dirty="0"/>
              <a:t>What’s one thing you’d like to feel more confident about by the end of today?</a:t>
            </a:r>
          </a:p>
        </p:txBody>
      </p:sp>
    </p:spTree>
    <p:extLst>
      <p:ext uri="{BB962C8B-B14F-4D97-AF65-F5344CB8AC3E}">
        <p14:creationId xmlns:p14="http://schemas.microsoft.com/office/powerpoint/2010/main" val="839272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F5C01-00EF-9D58-916D-D513FC8AE3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4D5CB-EEDC-3F8E-E68C-55AA4D9DEE7C}"/>
              </a:ext>
            </a:extLst>
          </p:cNvPr>
          <p:cNvSpPr>
            <a:spLocks noGrp="1"/>
          </p:cNvSpPr>
          <p:nvPr>
            <p:ph type="title"/>
          </p:nvPr>
        </p:nvSpPr>
        <p:spPr/>
        <p:txBody>
          <a:bodyPr/>
          <a:lstStyle/>
          <a:p>
            <a:r>
              <a:rPr lang="en-AU" dirty="0"/>
              <a:t>What is AI?</a:t>
            </a:r>
          </a:p>
        </p:txBody>
      </p:sp>
      <p:sp>
        <p:nvSpPr>
          <p:cNvPr id="4" name="Content Placeholder 2">
            <a:extLst>
              <a:ext uri="{FF2B5EF4-FFF2-40B4-BE49-F238E27FC236}">
                <a16:creationId xmlns:a16="http://schemas.microsoft.com/office/drawing/2014/main" id="{8571CDA1-03F7-3F61-14CD-BA31D9B71F04}"/>
              </a:ext>
            </a:extLst>
          </p:cNvPr>
          <p:cNvSpPr txBox="1">
            <a:spLocks/>
          </p:cNvSpPr>
          <p:nvPr/>
        </p:nvSpPr>
        <p:spPr>
          <a:xfrm>
            <a:off x="838199" y="2240500"/>
            <a:ext cx="10253133" cy="242572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3200" b="1" dirty="0">
                <a:solidFill>
                  <a:schemeClr val="accent4"/>
                </a:solidFill>
              </a:rPr>
              <a:t>AI is the ability of a computer system to perform tasks that would normally require human intelligence, such as learning, reasoning, and making decisions.</a:t>
            </a:r>
          </a:p>
        </p:txBody>
      </p:sp>
    </p:spTree>
    <p:extLst>
      <p:ext uri="{BB962C8B-B14F-4D97-AF65-F5344CB8AC3E}">
        <p14:creationId xmlns:p14="http://schemas.microsoft.com/office/powerpoint/2010/main" val="49480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D62C8-C8E6-9706-B52D-2CD424E8B81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14D0B87-5A6C-F26D-D6ED-5B064E30836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5998" y="1651424"/>
            <a:ext cx="11519996" cy="4638777"/>
          </a:xfrm>
          <a:prstGeom prst="rect">
            <a:avLst/>
          </a:prstGeom>
        </p:spPr>
      </p:pic>
      <p:sp>
        <p:nvSpPr>
          <p:cNvPr id="4" name="Title 1">
            <a:extLst>
              <a:ext uri="{FF2B5EF4-FFF2-40B4-BE49-F238E27FC236}">
                <a16:creationId xmlns:a16="http://schemas.microsoft.com/office/drawing/2014/main" id="{571FBA5E-EFC1-746E-B9FA-BA2DCFCA3FA8}"/>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When you hear the word ‘AI’, what comes to mind?</a:t>
            </a:r>
          </a:p>
        </p:txBody>
      </p:sp>
    </p:spTree>
    <p:extLst>
      <p:ext uri="{BB962C8B-B14F-4D97-AF65-F5344CB8AC3E}">
        <p14:creationId xmlns:p14="http://schemas.microsoft.com/office/powerpoint/2010/main" val="1625334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ED63-49B7-3269-0370-93B50818D0B7}"/>
              </a:ext>
            </a:extLst>
          </p:cNvPr>
          <p:cNvSpPr>
            <a:spLocks noGrp="1"/>
          </p:cNvSpPr>
          <p:nvPr>
            <p:ph type="title"/>
          </p:nvPr>
        </p:nvSpPr>
        <p:spPr/>
        <p:txBody>
          <a:bodyPr/>
          <a:lstStyle/>
          <a:p>
            <a:r>
              <a:rPr lang="en-AU" dirty="0"/>
              <a:t>Everyday examples of AI</a:t>
            </a:r>
          </a:p>
        </p:txBody>
      </p:sp>
      <p:sp>
        <p:nvSpPr>
          <p:cNvPr id="3" name="Content Placeholder 2">
            <a:extLst>
              <a:ext uri="{FF2B5EF4-FFF2-40B4-BE49-F238E27FC236}">
                <a16:creationId xmlns:a16="http://schemas.microsoft.com/office/drawing/2014/main" id="{7033E3D7-11AE-1F72-9EAF-2B0F535252D5}"/>
              </a:ext>
            </a:extLst>
          </p:cNvPr>
          <p:cNvSpPr>
            <a:spLocks noGrp="1"/>
          </p:cNvSpPr>
          <p:nvPr>
            <p:ph idx="1"/>
          </p:nvPr>
        </p:nvSpPr>
        <p:spPr/>
        <p:txBody>
          <a:bodyPr>
            <a:normAutofit lnSpcReduction="10000"/>
          </a:bodyPr>
          <a:lstStyle/>
          <a:p>
            <a:r>
              <a:rPr lang="en-AU" dirty="0"/>
              <a:t>Facial recognition</a:t>
            </a:r>
          </a:p>
          <a:p>
            <a:r>
              <a:rPr lang="en-AU" dirty="0"/>
              <a:t>Predictive text or autocorrect</a:t>
            </a:r>
          </a:p>
          <a:p>
            <a:r>
              <a:rPr lang="en-AU" dirty="0"/>
              <a:t>Google Search suggestions</a:t>
            </a:r>
          </a:p>
          <a:p>
            <a:r>
              <a:rPr lang="en-AU" dirty="0"/>
              <a:t>Voice assistants </a:t>
            </a:r>
          </a:p>
          <a:p>
            <a:r>
              <a:rPr lang="en-AU" dirty="0"/>
              <a:t>Navigation apps </a:t>
            </a:r>
          </a:p>
          <a:p>
            <a:r>
              <a:rPr lang="en-AU" dirty="0"/>
              <a:t>Streaming suggestions</a:t>
            </a:r>
          </a:p>
          <a:p>
            <a:r>
              <a:rPr lang="en-AU" dirty="0"/>
              <a:t>Online shopping recommendations</a:t>
            </a:r>
          </a:p>
          <a:p>
            <a:r>
              <a:rPr lang="en-AU" dirty="0"/>
              <a:t>Robotic vacuums</a:t>
            </a:r>
          </a:p>
          <a:p>
            <a:r>
              <a:rPr lang="en-AU" dirty="0"/>
              <a:t>Chatbots</a:t>
            </a:r>
          </a:p>
        </p:txBody>
      </p:sp>
      <p:pic>
        <p:nvPicPr>
          <p:cNvPr id="5" name="Picture 4">
            <a:extLst>
              <a:ext uri="{FF2B5EF4-FFF2-40B4-BE49-F238E27FC236}">
                <a16:creationId xmlns:a16="http://schemas.microsoft.com/office/drawing/2014/main" id="{C2F49691-9B1B-57D2-5D2A-5A9BC6E4404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240984" y="2080683"/>
            <a:ext cx="4570016" cy="3388783"/>
          </a:xfrm>
          <a:prstGeom prst="rect">
            <a:avLst/>
          </a:prstGeom>
        </p:spPr>
      </p:pic>
    </p:spTree>
    <p:extLst>
      <p:ext uri="{BB962C8B-B14F-4D97-AF65-F5344CB8AC3E}">
        <p14:creationId xmlns:p14="http://schemas.microsoft.com/office/powerpoint/2010/main" val="3778507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32D5D-736A-AB50-2544-51D8B9971ED4}"/>
              </a:ext>
            </a:extLst>
          </p:cNvPr>
          <p:cNvSpPr>
            <a:spLocks noGrp="1"/>
          </p:cNvSpPr>
          <p:nvPr>
            <p:ph type="title"/>
          </p:nvPr>
        </p:nvSpPr>
        <p:spPr>
          <a:xfrm>
            <a:off x="838200" y="2103437"/>
            <a:ext cx="5257800" cy="1325563"/>
          </a:xfrm>
        </p:spPr>
        <p:txBody>
          <a:bodyPr/>
          <a:lstStyle/>
          <a:p>
            <a:r>
              <a:rPr lang="en-AU" dirty="0"/>
              <a:t>Let’s look at </a:t>
            </a:r>
            <a:r>
              <a:rPr lang="en-AU" dirty="0">
                <a:hlinkClick r:id="rId3">
                  <a:extLst>
                    <a:ext uri="{A12FA001-AC4F-418D-AE19-62706E023703}">
                      <ahyp:hlinkClr xmlns:ahyp="http://schemas.microsoft.com/office/drawing/2018/hyperlinkcolor" val="tx"/>
                    </a:ext>
                  </a:extLst>
                </a:hlinkClick>
              </a:rPr>
              <a:t>Telstra’s chatbot</a:t>
            </a:r>
            <a:endParaRPr lang="en-AU" dirty="0"/>
          </a:p>
        </p:txBody>
      </p:sp>
      <p:pic>
        <p:nvPicPr>
          <p:cNvPr id="6" name="Picture 5">
            <a:hlinkClick r:id="rId3"/>
            <a:extLst>
              <a:ext uri="{FF2B5EF4-FFF2-40B4-BE49-F238E27FC236}">
                <a16:creationId xmlns:a16="http://schemas.microsoft.com/office/drawing/2014/main" id="{E1C40CF5-4A1C-8181-F6A8-C01C833EB82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178801" y="125942"/>
            <a:ext cx="3829416" cy="6589355"/>
          </a:xfrm>
          <a:prstGeom prst="rect">
            <a:avLst/>
          </a:prstGeom>
        </p:spPr>
      </p:pic>
    </p:spTree>
    <p:extLst>
      <p:ext uri="{BB962C8B-B14F-4D97-AF65-F5344CB8AC3E}">
        <p14:creationId xmlns:p14="http://schemas.microsoft.com/office/powerpoint/2010/main" val="492096376"/>
      </p:ext>
    </p:extLst>
  </p:cSld>
  <p:clrMapOvr>
    <a:masterClrMapping/>
  </p:clrMapOvr>
</p:sld>
</file>

<file path=ppt/theme/theme1.xml><?xml version="1.0" encoding="utf-8"?>
<a:theme xmlns:a="http://schemas.openxmlformats.org/drawingml/2006/main" name="Office Theme">
  <a:themeElements>
    <a:clrScheme name="Telstra">
      <a:dk1>
        <a:srgbClr val="00003C"/>
      </a:dk1>
      <a:lt1>
        <a:srgbClr val="FFFFFF"/>
      </a:lt1>
      <a:dk2>
        <a:srgbClr val="00003C"/>
      </a:dk2>
      <a:lt2>
        <a:srgbClr val="FFFFFF"/>
      </a:lt2>
      <a:accent1>
        <a:srgbClr val="F04C23"/>
      </a:accent1>
      <a:accent2>
        <a:srgbClr val="007CC2"/>
      </a:accent2>
      <a:accent3>
        <a:srgbClr val="00438C"/>
      </a:accent3>
      <a:accent4>
        <a:srgbClr val="66CEF6"/>
      </a:accent4>
      <a:accent5>
        <a:srgbClr val="BFE7FB"/>
      </a:accent5>
      <a:accent6>
        <a:srgbClr val="F37050"/>
      </a:accent6>
      <a:hlink>
        <a:srgbClr val="00438C"/>
      </a:hlink>
      <a:folHlink>
        <a:srgbClr val="EF4B2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3B1D3E7822C549A581B067E19CC315" ma:contentTypeVersion="21" ma:contentTypeDescription="Create a new document." ma:contentTypeScope="" ma:versionID="6c0394f7b96bb5f51ee8fcd64fafe47e">
  <xsd:schema xmlns:xsd="http://www.w3.org/2001/XMLSchema" xmlns:xs="http://www.w3.org/2001/XMLSchema" xmlns:p="http://schemas.microsoft.com/office/2006/metadata/properties" xmlns:ns2="f6374f94-ea7c-428a-97f4-b9a8f1ddd6c6" xmlns:ns3="2a7a03ce-2042-4c5f-90e9-1f29c56988a9" xmlns:ns4="c7b56d83-7d92-4d5e-8552-dd44030ff6cf" targetNamespace="http://schemas.microsoft.com/office/2006/metadata/properties" ma:root="true" ma:fieldsID="b1fd14c332512e0bf86725748d83ef6f" ns2:_="" ns3:_="" ns4:_="">
    <xsd:import namespace="f6374f94-ea7c-428a-97f4-b9a8f1ddd6c6"/>
    <xsd:import namespace="2a7a03ce-2042-4c5f-90e9-1f29c56988a9"/>
    <xsd:import namespace="c7b56d83-7d92-4d5e-8552-dd44030ff6cf"/>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ContentMatched"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374f94-ea7c-428a-97f4-b9a8f1ddd6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ContentMatched" ma:index="24" nillable="true" ma:displayName="Content Matched" ma:default="1" ma:format="Dropdown" ma:internalName="ContentMatched">
      <xsd:simpleType>
        <xsd:restriction base="dms:Boolea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97780b6f-135f-46e7-9608-4a6f87a742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7a03ce-2042-4c5f-90e9-1f29c56988a9"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7b56d83-7d92-4d5e-8552-dd44030ff6cf"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efc71ffe-bcdc-4440-85d5-0b78223fec55}" ma:internalName="TaxCatchAll" ma:showField="CatchAllData" ma:web="2a7a03ce-2042-4c5f-90e9-1f29c56988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7b56d83-7d92-4d5e-8552-dd44030ff6cf" xsi:nil="true"/>
    <lcf76f155ced4ddcb4097134ff3c332f xmlns="f6374f94-ea7c-428a-97f4-b9a8f1ddd6c6">
      <Terms xmlns="http://schemas.microsoft.com/office/infopath/2007/PartnerControls"/>
    </lcf76f155ced4ddcb4097134ff3c332f>
    <SharedWithUsers xmlns="2a7a03ce-2042-4c5f-90e9-1f29c56988a9">
      <UserInfo>
        <DisplayName/>
        <AccountId xsi:nil="true"/>
        <AccountType/>
      </UserInfo>
    </SharedWithUsers>
    <ContentMatched xmlns="f6374f94-ea7c-428a-97f4-b9a8f1ddd6c6">true</ContentMatched>
    <_dlc_DocId xmlns="2a7a03ce-2042-4c5f-90e9-1f29c56988a9">AATUC-1823800632-107010</_dlc_DocId>
    <_dlc_DocIdUrl xmlns="2a7a03ce-2042-4c5f-90e9-1f29c56988a9">
      <Url>https://teamtelstra.sharepoint.com/sites/DigitalSystems/_layouts/15/DocIdRedir.aspx?ID=AATUC-1823800632-107010</Url>
      <Description>AATUC-1823800632-107010</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1F3CF82-EA31-491B-939C-81F93F1A7E6E}">
  <ds:schemaRefs>
    <ds:schemaRef ds:uri="http://schemas.microsoft.com/sharepoint/v3/contenttype/forms"/>
  </ds:schemaRefs>
</ds:datastoreItem>
</file>

<file path=customXml/itemProps2.xml><?xml version="1.0" encoding="utf-8"?>
<ds:datastoreItem xmlns:ds="http://schemas.openxmlformats.org/officeDocument/2006/customXml" ds:itemID="{13A5C934-94B9-425A-8662-0DC8EB106031}"/>
</file>

<file path=customXml/itemProps3.xml><?xml version="1.0" encoding="utf-8"?>
<ds:datastoreItem xmlns:ds="http://schemas.openxmlformats.org/officeDocument/2006/customXml" ds:itemID="{773874E4-5087-4DC4-9EC0-04FCA13D20AA}">
  <ds:schemaRefs>
    <ds:schemaRef ds:uri="9c7b2f30-2231-41e0-b86a-1257079ed7b5"/>
    <ds:schemaRef ds:uri="http://schemas.openxmlformats.org/package/2006/metadata/core-properties"/>
    <ds:schemaRef ds:uri="http://schemas.microsoft.com/office/2006/metadata/properties"/>
    <ds:schemaRef ds:uri="f6156fdc-1b67-4e65-a7eb-2d097edf2cd6"/>
    <ds:schemaRef ds:uri="http://schemas.microsoft.com/office/2006/documentManagement/types"/>
    <ds:schemaRef ds:uri="http://purl.org/dc/elements/1.1/"/>
    <ds:schemaRef ds:uri="http://schemas.microsoft.com/office/infopath/2007/PartnerControls"/>
    <ds:schemaRef ds:uri="c7b56d83-7d92-4d5e-8552-dd44030ff6cf"/>
    <ds:schemaRef ds:uri="http://www.w3.org/XML/1998/namespace"/>
    <ds:schemaRef ds:uri="http://purl.org/dc/dcmitype/"/>
    <ds:schemaRef ds:uri="http://purl.org/dc/terms/"/>
  </ds:schemaRefs>
</ds:datastoreItem>
</file>

<file path=customXml/itemProps4.xml><?xml version="1.0" encoding="utf-8"?>
<ds:datastoreItem xmlns:ds="http://schemas.openxmlformats.org/officeDocument/2006/customXml" ds:itemID="{67FC9FBF-0CFA-4CA7-A25F-AC5E0F2D9242}"/>
</file>

<file path=docMetadata/LabelInfo.xml><?xml version="1.0" encoding="utf-8"?>
<clbl:labelList xmlns:clbl="http://schemas.microsoft.com/office/2020/mipLabelMetadata">
  <clbl:label id="{260a72d4-184a-48c0-bf8b-73e9e9f3b1b0}" enabled="1" method="Privileged" siteId="{49dfc6a3-5fb7-49f4-adea-c54e725bb854}" removed="0"/>
</clbl:labelList>
</file>

<file path=docProps/app.xml><?xml version="1.0" encoding="utf-8"?>
<Properties xmlns="http://schemas.openxmlformats.org/officeDocument/2006/extended-properties" xmlns:vt="http://schemas.openxmlformats.org/officeDocument/2006/docPropsVTypes">
  <TotalTime>21233</TotalTime>
  <Words>630</Words>
  <Application>Microsoft Office PowerPoint</Application>
  <PresentationFormat>Widescreen</PresentationFormat>
  <Paragraphs>68</Paragraphs>
  <Slides>20</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Telstra Text</vt:lpstr>
      <vt:lpstr>Arial</vt:lpstr>
      <vt:lpstr>Aptos</vt:lpstr>
      <vt:lpstr>Telstra Display</vt:lpstr>
      <vt:lpstr>Office Theme</vt:lpstr>
      <vt:lpstr>Discover what AI can do for you </vt:lpstr>
      <vt:lpstr>Acknowledgement of Country</vt:lpstr>
      <vt:lpstr>Learning outcomes</vt:lpstr>
      <vt:lpstr>Has anyone heard of the term AI or artificial intelligence? What do you know about it?</vt:lpstr>
      <vt:lpstr>What’s one thing you’d like to feel more confident about by the end of today?</vt:lpstr>
      <vt:lpstr>What is AI?</vt:lpstr>
      <vt:lpstr>When you hear the word ‘AI’, what comes to mind?</vt:lpstr>
      <vt:lpstr>Everyday examples of AI</vt:lpstr>
      <vt:lpstr>Let’s look at Telstra’s chatbot</vt:lpstr>
      <vt:lpstr>Have you seen any of these in action before?  Which ones do you already use, even if you didn’t realise they were AI?  Which do you think would be most useful to you?  </vt:lpstr>
      <vt:lpstr>Voice assistants</vt:lpstr>
      <vt:lpstr>Chatbots</vt:lpstr>
      <vt:lpstr>AI risks</vt:lpstr>
      <vt:lpstr>CSIRO - AI Explained: It's maths, not magic (a simple guide) </vt:lpstr>
      <vt:lpstr>Tips</vt:lpstr>
      <vt:lpstr>Let’s spend time on your questions from the start of the session.</vt:lpstr>
      <vt:lpstr>Learning outcomes</vt:lpstr>
      <vt:lpstr>What’s your key takeaway?</vt:lpstr>
      <vt:lpstr>What three things will you try in the next week?</vt:lpstr>
      <vt:lpstr>Tech Savvy  Seniors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Telstra Tech Savvy Seniors Module 12 - Discover What AI can do for you</dc:title>
  <dc:creator>Telstra Limited</dc:creator>
  <cp:keywords>telstra, tss, tech savvy seniors, module, ai</cp:keywords>
  <cp:lastModifiedBy>Cassandra Katsikaronis</cp:lastModifiedBy>
  <cp:revision>15</cp:revision>
  <dcterms:created xsi:type="dcterms:W3CDTF">2025-08-11T23:44:16Z</dcterms:created>
  <dcterms:modified xsi:type="dcterms:W3CDTF">2026-03-10T05:17:24Z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lassificationContentMarkingFooterLocations">
    <vt:lpwstr>Office Theme:5</vt:lpwstr>
  </property>
  <property fmtid="{D5CDD505-2E9C-101B-9397-08002B2CF9AE}" pid="4" name="ClassificationContentMarkingFooterText">
    <vt:lpwstr>Confidential - No AI</vt:lpwstr>
  </property>
  <property fmtid="{D5CDD505-2E9C-101B-9397-08002B2CF9AE}" pid="5" name="ContentTypeId">
    <vt:lpwstr>0x010100CE3B1D3E7822C549A581B067E19CC315</vt:lpwstr>
  </property>
  <property fmtid="{D5CDD505-2E9C-101B-9397-08002B2CF9AE}" pid="6" name="Order">
    <vt:lpwstr>16920900.0000000</vt:lpwstr>
  </property>
  <property fmtid="{D5CDD505-2E9C-101B-9397-08002B2CF9AE}" pid="7" name="xd_ProgID">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y fmtid="{D5CDD505-2E9C-101B-9397-08002B2CF9AE}" pid="13" name="_dlc_DocIdItemGuid">
    <vt:lpwstr>e9bb1c2a-cf83-4906-a453-2b20d9cea82a</vt:lpwstr>
  </property>
</Properties>
</file>