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8"/>
  </p:notesMasterIdLst>
  <p:sldIdLst>
    <p:sldId id="257" r:id="rId5"/>
    <p:sldId id="280" r:id="rId6"/>
    <p:sldId id="258" r:id="rId7"/>
    <p:sldId id="291" r:id="rId8"/>
    <p:sldId id="318" r:id="rId9"/>
    <p:sldId id="263" r:id="rId10"/>
    <p:sldId id="281" r:id="rId11"/>
    <p:sldId id="319" r:id="rId12"/>
    <p:sldId id="320" r:id="rId13"/>
    <p:sldId id="300" r:id="rId14"/>
    <p:sldId id="321" r:id="rId15"/>
    <p:sldId id="328" r:id="rId16"/>
    <p:sldId id="327" r:id="rId17"/>
    <p:sldId id="329" r:id="rId18"/>
    <p:sldId id="330" r:id="rId19"/>
    <p:sldId id="322" r:id="rId20"/>
    <p:sldId id="331" r:id="rId21"/>
    <p:sldId id="323" r:id="rId22"/>
    <p:sldId id="275" r:id="rId23"/>
    <p:sldId id="317" r:id="rId24"/>
    <p:sldId id="277" r:id="rId25"/>
    <p:sldId id="278" r:id="rId26"/>
    <p:sldId id="259" r:id="rId27"/>
  </p:sldIdLst>
  <p:sldSz cx="12192000" cy="6858000"/>
  <p:notesSz cx="6858000" cy="9144000"/>
  <p:embeddedFontLst>
    <p:embeddedFont>
      <p:font typeface="Telstra Display" panose="020B0604020202020204" charset="0"/>
      <p:regular r:id="rId29"/>
      <p:bold r:id="rId30"/>
      <p:italic r:id="rId31"/>
      <p:boldItalic r:id="rId32"/>
    </p:embeddedFont>
    <p:embeddedFont>
      <p:font typeface="Telstra Text" panose="020B05040400000000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488"/>
  </p:normalViewPr>
  <p:slideViewPr>
    <p:cSldViewPr snapToGrid="0">
      <p:cViewPr varScale="1">
        <p:scale>
          <a:sx n="80" d="100"/>
          <a:sy n="80" d="100"/>
        </p:scale>
        <p:origin x="126"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09T23:02:32.871" v="4"/>
      <pc:docMkLst>
        <pc:docMk/>
      </pc:docMkLst>
      <pc:sldChg chg="modSp mod">
        <pc:chgData name="Cassandra Katsikaronis" userId="dbddf097-a7de-4599-abd9-39b94b17111c" providerId="ADAL" clId="{F27A4484-A1C6-47E1-9AB7-01672727A6AD}" dt="2026-03-09T23:02:32.871" v="4"/>
        <pc:sldMkLst>
          <pc:docMk/>
          <pc:sldMk cId="3331918497" sldId="280"/>
        </pc:sldMkLst>
        <pc:spChg chg="ord">
          <ac:chgData name="Cassandra Katsikaronis" userId="dbddf097-a7de-4599-abd9-39b94b17111c" providerId="ADAL" clId="{F27A4484-A1C6-47E1-9AB7-01672727A6AD}" dt="2026-03-09T23:02:29.390" v="2"/>
          <ac:spMkLst>
            <pc:docMk/>
            <pc:sldMk cId="3331918497" sldId="280"/>
            <ac:spMk id="2" creationId="{801DBCE8-DB8B-067B-BD80-40E77CEE90C6}"/>
          </ac:spMkLst>
        </pc:spChg>
        <pc:spChg chg="ord">
          <ac:chgData name="Cassandra Katsikaronis" userId="dbddf097-a7de-4599-abd9-39b94b17111c" providerId="ADAL" clId="{F27A4484-A1C6-47E1-9AB7-01672727A6AD}" dt="2026-03-09T23:02:32.871" v="4"/>
          <ac:spMkLst>
            <pc:docMk/>
            <pc:sldMk cId="3331918497" sldId="280"/>
            <ac:spMk id="5" creationId="{56FE940C-8851-7B65-90A5-4E4009FF4EC7}"/>
          </ac:spMkLst>
        </pc:spChg>
        <pc:picChg chg="mod">
          <ac:chgData name="Cassandra Katsikaronis" userId="dbddf097-a7de-4599-abd9-39b94b17111c" providerId="ADAL" clId="{F27A4484-A1C6-47E1-9AB7-01672727A6AD}" dt="2026-03-09T23:02:19.299" v="1"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10/03/2026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10</a:t>
            </a:fld>
            <a:endParaRPr lang="en-AU"/>
          </a:p>
        </p:txBody>
      </p:sp>
    </p:spTree>
    <p:extLst>
      <p:ext uri="{BB962C8B-B14F-4D97-AF65-F5344CB8AC3E}">
        <p14:creationId xmlns:p14="http://schemas.microsoft.com/office/powerpoint/2010/main" val="108281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scamwatch.gov.au/stop-check-protect"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Shop and bank online safely </a:t>
            </a:r>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11</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3336-B572-1943-E13A-B089AD892C85}"/>
              </a:ext>
            </a:extLst>
          </p:cNvPr>
          <p:cNvSpPr>
            <a:spLocks noGrp="1"/>
          </p:cNvSpPr>
          <p:nvPr>
            <p:ph type="title"/>
          </p:nvPr>
        </p:nvSpPr>
        <p:spPr/>
        <p:txBody>
          <a:bodyPr/>
          <a:lstStyle/>
          <a:p>
            <a:r>
              <a:rPr lang="en-AU" dirty="0"/>
              <a:t>Safe online stores</a:t>
            </a:r>
          </a:p>
        </p:txBody>
      </p:sp>
      <p:sp>
        <p:nvSpPr>
          <p:cNvPr id="3" name="Content Placeholder 2">
            <a:extLst>
              <a:ext uri="{FF2B5EF4-FFF2-40B4-BE49-F238E27FC236}">
                <a16:creationId xmlns:a16="http://schemas.microsoft.com/office/drawing/2014/main" id="{85907FF6-B872-A32F-104B-9AC32EA2C922}"/>
              </a:ext>
            </a:extLst>
          </p:cNvPr>
          <p:cNvSpPr>
            <a:spLocks noGrp="1"/>
          </p:cNvSpPr>
          <p:nvPr>
            <p:ph idx="1"/>
          </p:nvPr>
        </p:nvSpPr>
        <p:spPr>
          <a:xfrm>
            <a:off x="3069265" y="2080435"/>
            <a:ext cx="4704471" cy="601865"/>
          </a:xfrm>
        </p:spPr>
        <p:txBody>
          <a:bodyPr/>
          <a:lstStyle/>
          <a:p>
            <a:pPr marL="0" indent="0">
              <a:buNone/>
            </a:pPr>
            <a:r>
              <a:rPr lang="en-AU" dirty="0"/>
              <a:t>A </a:t>
            </a:r>
            <a:r>
              <a:rPr lang="en-AU" b="1" dirty="0"/>
              <a:t>safe</a:t>
            </a:r>
            <a:r>
              <a:rPr lang="en-AU" dirty="0"/>
              <a:t> store usually has:</a:t>
            </a:r>
          </a:p>
        </p:txBody>
      </p:sp>
      <p:sp>
        <p:nvSpPr>
          <p:cNvPr id="6" name="Content Placeholder 2">
            <a:extLst>
              <a:ext uri="{FF2B5EF4-FFF2-40B4-BE49-F238E27FC236}">
                <a16:creationId xmlns:a16="http://schemas.microsoft.com/office/drawing/2014/main" id="{13C3B25C-1B59-46AE-15F8-AFC48D8BE8A8}"/>
              </a:ext>
            </a:extLst>
          </p:cNvPr>
          <p:cNvSpPr txBox="1">
            <a:spLocks/>
          </p:cNvSpPr>
          <p:nvPr/>
        </p:nvSpPr>
        <p:spPr>
          <a:xfrm>
            <a:off x="3069265" y="2682300"/>
            <a:ext cx="8284535" cy="34281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A </a:t>
            </a:r>
            <a:r>
              <a:rPr lang="en-AU" sz="2000" b="1" dirty="0"/>
              <a:t>padlock</a:t>
            </a:r>
            <a:r>
              <a:rPr lang="en-AU" sz="2000" dirty="0"/>
              <a:t> icon in the address bar</a:t>
            </a:r>
          </a:p>
          <a:p>
            <a:pPr>
              <a:lnSpc>
                <a:spcPct val="120000"/>
              </a:lnSpc>
            </a:pPr>
            <a:r>
              <a:rPr lang="en-AU" sz="2000" dirty="0"/>
              <a:t>A web address starting with </a:t>
            </a:r>
            <a:r>
              <a:rPr lang="en-AU" sz="2000" b="1" dirty="0"/>
              <a:t>https:// </a:t>
            </a:r>
            <a:r>
              <a:rPr lang="en-AU" sz="2000" dirty="0"/>
              <a:t>(the ‘s’ means secure)</a:t>
            </a:r>
          </a:p>
          <a:p>
            <a:pPr>
              <a:lnSpc>
                <a:spcPct val="120000"/>
              </a:lnSpc>
            </a:pPr>
            <a:r>
              <a:rPr lang="en-AU" sz="2000" dirty="0"/>
              <a:t>The </a:t>
            </a:r>
            <a:r>
              <a:rPr lang="en-AU" sz="2000" b="1" dirty="0"/>
              <a:t>correct name</a:t>
            </a:r>
            <a:r>
              <a:rPr lang="en-AU" sz="2000" dirty="0"/>
              <a:t> of the shop in the website address</a:t>
            </a:r>
          </a:p>
          <a:p>
            <a:pPr>
              <a:lnSpc>
                <a:spcPct val="120000"/>
              </a:lnSpc>
            </a:pPr>
            <a:r>
              <a:rPr lang="en-AU" sz="2000" b="1" dirty="0"/>
              <a:t>Clear payment options </a:t>
            </a:r>
            <a:r>
              <a:rPr lang="en-AU" sz="2000" dirty="0"/>
              <a:t>— like credit/debit card or PayPal</a:t>
            </a:r>
          </a:p>
          <a:p>
            <a:pPr>
              <a:lnSpc>
                <a:spcPct val="120000"/>
              </a:lnSpc>
            </a:pPr>
            <a:r>
              <a:rPr lang="en-AU" sz="2000" dirty="0"/>
              <a:t>An </a:t>
            </a:r>
            <a:r>
              <a:rPr lang="en-AU" sz="2000" b="1" dirty="0"/>
              <a:t>ABN</a:t>
            </a:r>
          </a:p>
          <a:p>
            <a:pPr>
              <a:lnSpc>
                <a:spcPct val="120000"/>
              </a:lnSpc>
            </a:pPr>
            <a:r>
              <a:rPr lang="en-AU" sz="2000" dirty="0"/>
              <a:t>Visible customer service or </a:t>
            </a:r>
            <a:r>
              <a:rPr lang="en-AU" sz="2000" b="1" dirty="0"/>
              <a:t>contact information</a:t>
            </a:r>
          </a:p>
          <a:p>
            <a:pPr>
              <a:lnSpc>
                <a:spcPct val="120000"/>
              </a:lnSpc>
            </a:pPr>
            <a:r>
              <a:rPr lang="en-AU" sz="2000" dirty="0"/>
              <a:t>A </a:t>
            </a:r>
            <a:r>
              <a:rPr lang="en-AU" sz="2000" b="1" dirty="0"/>
              <a:t>refund or return policy </a:t>
            </a:r>
            <a:r>
              <a:rPr lang="en-AU" sz="2000" dirty="0"/>
              <a:t>(usually at the bottom of the page)</a:t>
            </a:r>
          </a:p>
        </p:txBody>
      </p:sp>
      <p:pic>
        <p:nvPicPr>
          <p:cNvPr id="5" name="Picture 4">
            <a:extLst>
              <a:ext uri="{FF2B5EF4-FFF2-40B4-BE49-F238E27FC236}">
                <a16:creationId xmlns:a16="http://schemas.microsoft.com/office/drawing/2014/main" id="{13363A82-EAF7-E723-F92D-4608F024597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080435"/>
            <a:ext cx="1699142" cy="1788180"/>
          </a:xfrm>
          <a:prstGeom prst="rect">
            <a:avLst/>
          </a:prstGeom>
        </p:spPr>
      </p:pic>
    </p:spTree>
    <p:extLst>
      <p:ext uri="{BB962C8B-B14F-4D97-AF65-F5344CB8AC3E}">
        <p14:creationId xmlns:p14="http://schemas.microsoft.com/office/powerpoint/2010/main" val="155337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Red flags</a:t>
            </a:r>
          </a:p>
        </p:txBody>
      </p:sp>
      <p:sp>
        <p:nvSpPr>
          <p:cNvPr id="3" name="Content Placeholder 2">
            <a:extLst>
              <a:ext uri="{FF2B5EF4-FFF2-40B4-BE49-F238E27FC236}">
                <a16:creationId xmlns:a16="http://schemas.microsoft.com/office/drawing/2014/main" id="{9004CEDD-06CF-98A0-7A97-F40AA84FFF72}"/>
              </a:ext>
            </a:extLst>
          </p:cNvPr>
          <p:cNvSpPr txBox="1">
            <a:spLocks/>
          </p:cNvSpPr>
          <p:nvPr/>
        </p:nvSpPr>
        <p:spPr>
          <a:xfrm>
            <a:off x="1468279" y="1972042"/>
            <a:ext cx="4349262" cy="38744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2200"/>
              </a:spcBef>
              <a:buNone/>
            </a:pPr>
            <a:r>
              <a:rPr lang="en-AU" sz="2000" b="1" dirty="0"/>
              <a:t>Prices</a:t>
            </a:r>
            <a:r>
              <a:rPr lang="en-AU" sz="2000" dirty="0"/>
              <a:t> that seem too good to be true</a:t>
            </a:r>
          </a:p>
          <a:p>
            <a:pPr marL="0" indent="0">
              <a:lnSpc>
                <a:spcPct val="120000"/>
              </a:lnSpc>
              <a:spcBef>
                <a:spcPts val="2200"/>
              </a:spcBef>
              <a:buNone/>
            </a:pPr>
            <a:r>
              <a:rPr lang="en-AU" sz="2000" b="1" dirty="0"/>
              <a:t>Poor spelling </a:t>
            </a:r>
            <a:r>
              <a:rPr lang="en-AU" sz="2000" dirty="0"/>
              <a:t>or grammar on the site</a:t>
            </a:r>
          </a:p>
          <a:p>
            <a:pPr marL="0" indent="0">
              <a:lnSpc>
                <a:spcPct val="120000"/>
              </a:lnSpc>
              <a:spcBef>
                <a:spcPts val="2200"/>
              </a:spcBef>
              <a:buNone/>
            </a:pPr>
            <a:r>
              <a:rPr lang="en-AU" sz="2000" b="1" dirty="0"/>
              <a:t>No phone number</a:t>
            </a:r>
            <a:r>
              <a:rPr lang="en-AU" sz="2000" dirty="0"/>
              <a:t>, physical address or contact email</a:t>
            </a:r>
          </a:p>
          <a:p>
            <a:pPr marL="0" indent="0">
              <a:lnSpc>
                <a:spcPct val="120000"/>
              </a:lnSpc>
              <a:spcBef>
                <a:spcPts val="2200"/>
              </a:spcBef>
              <a:buNone/>
            </a:pPr>
            <a:r>
              <a:rPr lang="en-AU" sz="2000" b="1" dirty="0"/>
              <a:t>Pressure</a:t>
            </a:r>
            <a:r>
              <a:rPr lang="en-AU" sz="2000" dirty="0"/>
              <a:t> to act quickly or limited time offers</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7354081" y="1973839"/>
            <a:ext cx="4533118" cy="248433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2200"/>
              </a:spcBef>
              <a:buNone/>
            </a:pPr>
            <a:r>
              <a:rPr lang="en-AU" sz="2000" dirty="0"/>
              <a:t>Asking for </a:t>
            </a:r>
            <a:r>
              <a:rPr lang="en-AU" sz="2000" b="1" dirty="0"/>
              <a:t>unusual payment methods</a:t>
            </a:r>
            <a:r>
              <a:rPr lang="en-AU" sz="2000" dirty="0"/>
              <a:t>, like direct bank transfer</a:t>
            </a:r>
          </a:p>
          <a:p>
            <a:pPr marL="0" indent="0">
              <a:lnSpc>
                <a:spcPct val="120000"/>
              </a:lnSpc>
              <a:spcBef>
                <a:spcPts val="2200"/>
              </a:spcBef>
              <a:buNone/>
            </a:pPr>
            <a:r>
              <a:rPr lang="en-AU" sz="2000" dirty="0"/>
              <a:t>Links in emails or texts that ask you to enter passwords or account details</a:t>
            </a:r>
          </a:p>
          <a:p>
            <a:pPr marL="0" indent="0">
              <a:lnSpc>
                <a:spcPct val="120000"/>
              </a:lnSpc>
              <a:spcBef>
                <a:spcPts val="2200"/>
              </a:spcBef>
              <a:buNone/>
            </a:pPr>
            <a:r>
              <a:rPr lang="en-AU" sz="2000" b="1" dirty="0"/>
              <a:t>Low resolution </a:t>
            </a:r>
            <a:r>
              <a:rPr lang="en-AU" sz="2000" dirty="0"/>
              <a:t>images</a:t>
            </a:r>
          </a:p>
        </p:txBody>
      </p:sp>
      <p:pic>
        <p:nvPicPr>
          <p:cNvPr id="4" name="Picture 3">
            <a:extLst>
              <a:ext uri="{FF2B5EF4-FFF2-40B4-BE49-F238E27FC236}">
                <a16:creationId xmlns:a16="http://schemas.microsoft.com/office/drawing/2014/main" id="{72DEDA46-27BC-007A-E9D4-7DC0DD6A77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1972043"/>
            <a:ext cx="452176" cy="633046"/>
          </a:xfrm>
          <a:prstGeom prst="rect">
            <a:avLst/>
          </a:prstGeom>
        </p:spPr>
      </p:pic>
      <p:pic>
        <p:nvPicPr>
          <p:cNvPr id="5" name="Picture 4">
            <a:extLst>
              <a:ext uri="{FF2B5EF4-FFF2-40B4-BE49-F238E27FC236}">
                <a16:creationId xmlns:a16="http://schemas.microsoft.com/office/drawing/2014/main" id="{87D3834C-5401-0F12-0B37-D9F70C790E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2995858"/>
            <a:ext cx="452176" cy="633046"/>
          </a:xfrm>
          <a:prstGeom prst="rect">
            <a:avLst/>
          </a:prstGeom>
        </p:spPr>
      </p:pic>
      <p:pic>
        <p:nvPicPr>
          <p:cNvPr id="6" name="Picture 5">
            <a:extLst>
              <a:ext uri="{FF2B5EF4-FFF2-40B4-BE49-F238E27FC236}">
                <a16:creationId xmlns:a16="http://schemas.microsoft.com/office/drawing/2014/main" id="{DF50F516-2EA4-41FB-E2CB-1A69638BAB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4019673"/>
            <a:ext cx="452176" cy="633046"/>
          </a:xfrm>
          <a:prstGeom prst="rect">
            <a:avLst/>
          </a:prstGeom>
        </p:spPr>
      </p:pic>
      <p:pic>
        <p:nvPicPr>
          <p:cNvPr id="7" name="Picture 6">
            <a:extLst>
              <a:ext uri="{FF2B5EF4-FFF2-40B4-BE49-F238E27FC236}">
                <a16:creationId xmlns:a16="http://schemas.microsoft.com/office/drawing/2014/main" id="{0F300052-E335-9E2D-7646-E9AEBEC8D0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5043488"/>
            <a:ext cx="452176" cy="633046"/>
          </a:xfrm>
          <a:prstGeom prst="rect">
            <a:avLst/>
          </a:prstGeom>
        </p:spPr>
      </p:pic>
      <p:pic>
        <p:nvPicPr>
          <p:cNvPr id="8" name="Picture 7">
            <a:extLst>
              <a:ext uri="{FF2B5EF4-FFF2-40B4-BE49-F238E27FC236}">
                <a16:creationId xmlns:a16="http://schemas.microsoft.com/office/drawing/2014/main" id="{B4B0E0AC-160F-65DF-59D8-341E61D4E7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01729" y="1972042"/>
            <a:ext cx="452176" cy="633046"/>
          </a:xfrm>
          <a:prstGeom prst="rect">
            <a:avLst/>
          </a:prstGeom>
        </p:spPr>
      </p:pic>
      <p:pic>
        <p:nvPicPr>
          <p:cNvPr id="9" name="Picture 8">
            <a:extLst>
              <a:ext uri="{FF2B5EF4-FFF2-40B4-BE49-F238E27FC236}">
                <a16:creationId xmlns:a16="http://schemas.microsoft.com/office/drawing/2014/main" id="{DEAAC095-5C9D-4F1E-0E6F-33462FE32F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01729" y="3003673"/>
            <a:ext cx="452176" cy="633046"/>
          </a:xfrm>
          <a:prstGeom prst="rect">
            <a:avLst/>
          </a:prstGeom>
        </p:spPr>
      </p:pic>
      <p:pic>
        <p:nvPicPr>
          <p:cNvPr id="10" name="Picture 9">
            <a:extLst>
              <a:ext uri="{FF2B5EF4-FFF2-40B4-BE49-F238E27FC236}">
                <a16:creationId xmlns:a16="http://schemas.microsoft.com/office/drawing/2014/main" id="{C111EAD0-D998-B48F-7B14-1CE2DCFE93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01729" y="4019673"/>
            <a:ext cx="452176" cy="633046"/>
          </a:xfrm>
          <a:prstGeom prst="rect">
            <a:avLst/>
          </a:prstGeom>
        </p:spPr>
      </p:pic>
    </p:spTree>
    <p:extLst>
      <p:ext uri="{BB962C8B-B14F-4D97-AF65-F5344CB8AC3E}">
        <p14:creationId xmlns:p14="http://schemas.microsoft.com/office/powerpoint/2010/main" val="33496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ustralian Government and ScamWatch logo">
            <a:extLst>
              <a:ext uri="{FF2B5EF4-FFF2-40B4-BE49-F238E27FC236}">
                <a16:creationId xmlns:a16="http://schemas.microsoft.com/office/drawing/2014/main" id="{6CC94C6C-0A7F-C839-B17C-7DEE2976D26D}"/>
              </a:ext>
            </a:extLst>
          </p:cNvPr>
          <p:cNvPicPr>
            <a:picLocks noChangeAspect="1"/>
          </p:cNvPicPr>
          <p:nvPr/>
        </p:nvPicPr>
        <p:blipFill>
          <a:blip r:embed="rId2"/>
          <a:stretch>
            <a:fillRect/>
          </a:stretch>
        </p:blipFill>
        <p:spPr>
          <a:xfrm>
            <a:off x="1148861" y="490660"/>
            <a:ext cx="6057900" cy="1168400"/>
          </a:xfrm>
          <a:prstGeom prst="rect">
            <a:avLst/>
          </a:prstGeom>
        </p:spPr>
      </p:pic>
      <p:pic>
        <p:nvPicPr>
          <p:cNvPr id="4" name="Picture 3" descr="Stop">
            <a:extLst>
              <a:ext uri="{FF2B5EF4-FFF2-40B4-BE49-F238E27FC236}">
                <a16:creationId xmlns:a16="http://schemas.microsoft.com/office/drawing/2014/main" id="{2196EBC0-1BBF-F403-C0B8-CB32453962C0}"/>
              </a:ext>
            </a:extLst>
          </p:cNvPr>
          <p:cNvPicPr>
            <a:picLocks noChangeAspect="1"/>
          </p:cNvPicPr>
          <p:nvPr/>
        </p:nvPicPr>
        <p:blipFill>
          <a:blip r:embed="rId3"/>
          <a:stretch>
            <a:fillRect/>
          </a:stretch>
        </p:blipFill>
        <p:spPr>
          <a:xfrm>
            <a:off x="1148861" y="2494695"/>
            <a:ext cx="2311400" cy="2425700"/>
          </a:xfrm>
          <a:prstGeom prst="rect">
            <a:avLst/>
          </a:prstGeom>
        </p:spPr>
      </p:pic>
      <p:pic>
        <p:nvPicPr>
          <p:cNvPr id="5" name="Picture 4" descr="Check">
            <a:extLst>
              <a:ext uri="{FF2B5EF4-FFF2-40B4-BE49-F238E27FC236}">
                <a16:creationId xmlns:a16="http://schemas.microsoft.com/office/drawing/2014/main" id="{2733D232-CE20-D056-8C2B-3E5074465645}"/>
              </a:ext>
            </a:extLst>
          </p:cNvPr>
          <p:cNvPicPr>
            <a:picLocks noChangeAspect="1"/>
          </p:cNvPicPr>
          <p:nvPr/>
        </p:nvPicPr>
        <p:blipFill>
          <a:blip r:embed="rId4"/>
          <a:srcRect t="3415" r="5396" b="3415"/>
          <a:stretch>
            <a:fillRect/>
          </a:stretch>
        </p:blipFill>
        <p:spPr>
          <a:xfrm>
            <a:off x="4888523" y="2494695"/>
            <a:ext cx="2414954" cy="2425700"/>
          </a:xfrm>
          <a:prstGeom prst="rect">
            <a:avLst/>
          </a:prstGeom>
        </p:spPr>
      </p:pic>
      <p:pic>
        <p:nvPicPr>
          <p:cNvPr id="6" name="Picture 5" descr="Protect">
            <a:extLst>
              <a:ext uri="{FF2B5EF4-FFF2-40B4-BE49-F238E27FC236}">
                <a16:creationId xmlns:a16="http://schemas.microsoft.com/office/drawing/2014/main" id="{FBABC141-1712-4C09-6293-D74083F72115}"/>
              </a:ext>
            </a:extLst>
          </p:cNvPr>
          <p:cNvPicPr>
            <a:picLocks noChangeAspect="1"/>
          </p:cNvPicPr>
          <p:nvPr/>
        </p:nvPicPr>
        <p:blipFill>
          <a:blip r:embed="rId5"/>
          <a:srcRect t="3084" r="9450" b="12775"/>
          <a:stretch>
            <a:fillRect/>
          </a:stretch>
        </p:blipFill>
        <p:spPr>
          <a:xfrm>
            <a:off x="8628185" y="2494695"/>
            <a:ext cx="2414954" cy="2425700"/>
          </a:xfrm>
          <a:prstGeom prst="rect">
            <a:avLst/>
          </a:prstGeom>
        </p:spPr>
      </p:pic>
      <p:sp>
        <p:nvSpPr>
          <p:cNvPr id="7" name="Title 6">
            <a:extLst>
              <a:ext uri="{FF2B5EF4-FFF2-40B4-BE49-F238E27FC236}">
                <a16:creationId xmlns:a16="http://schemas.microsoft.com/office/drawing/2014/main" id="{720DF2D9-B3C3-7F8B-FC08-504A4F8A2E4E}"/>
              </a:ext>
            </a:extLst>
          </p:cNvPr>
          <p:cNvSpPr txBox="1">
            <a:spLocks noGrp="1"/>
          </p:cNvSpPr>
          <p:nvPr>
            <p:ph type="title" idx="4294967295"/>
          </p:nvPr>
        </p:nvSpPr>
        <p:spPr>
          <a:xfrm>
            <a:off x="1148861" y="5756031"/>
            <a:ext cx="615117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mn-lt"/>
                <a:ea typeface="+mn-ea"/>
                <a:cs typeface="+mn-cs"/>
              </a:rPr>
              <a:t>Source: </a:t>
            </a:r>
            <a:r>
              <a:rPr kumimoji="0" lang="en-AU" sz="1800" b="0" i="0" u="none" strike="noStrike" kern="1200" cap="none" spc="0" normalizeH="0" baseline="0" noProof="0" dirty="0">
                <a:ln>
                  <a:noFill/>
                </a:ln>
                <a:solidFill>
                  <a:schemeClr val="tx1"/>
                </a:solidFill>
                <a:effectLst/>
                <a:uLnTx/>
                <a:uFillTx/>
                <a:latin typeface="+mn-lt"/>
                <a:ea typeface="+mn-ea"/>
                <a:cs typeface="+mn-cs"/>
                <a:hlinkClick r:id="rId6"/>
              </a:rPr>
              <a:t>https://www.scamwatch.gov.au/stop-check-protect</a:t>
            </a:r>
            <a:r>
              <a:rPr kumimoji="0" lang="en-AU" sz="18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280618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9099B-73EF-7AC4-1673-21F944F4E62B}"/>
            </a:ext>
          </a:extLst>
        </p:cNvPr>
        <p:cNvGrpSpPr/>
        <p:nvPr/>
      </p:nvGrpSpPr>
      <p:grpSpPr>
        <a:xfrm>
          <a:off x="0" y="0"/>
          <a:ext cx="0" cy="0"/>
          <a:chOff x="0" y="0"/>
          <a:chExt cx="0" cy="0"/>
        </a:xfrm>
      </p:grpSpPr>
      <p:pic>
        <p:nvPicPr>
          <p:cNvPr id="3" name="Picture 2" descr="Stop. Always take a momennt before giving your money or personal information to anyone.&#10;Scammers will create a sense of urgency to pressure you into acting quickly. Don't rush to make decisions about money or sharing personal details.&#10;What to do:&#10;- Say no, hang up, or delete suspicious messages.&#10;- Take time to think before responding to unexpected requests.&#10;- Don't let anyone pressure you into immediate action.&#10;- Trust your instincts if something feels wrong.">
            <a:extLst>
              <a:ext uri="{FF2B5EF4-FFF2-40B4-BE49-F238E27FC236}">
                <a16:creationId xmlns:a16="http://schemas.microsoft.com/office/drawing/2014/main" id="{7B6CE577-61B2-1A37-E565-3445B77374B6}"/>
              </a:ext>
            </a:extLst>
          </p:cNvPr>
          <p:cNvPicPr>
            <a:picLocks noChangeAspect="1"/>
          </p:cNvPicPr>
          <p:nvPr/>
        </p:nvPicPr>
        <p:blipFill>
          <a:blip r:embed="rId2"/>
          <a:stretch>
            <a:fillRect/>
          </a:stretch>
        </p:blipFill>
        <p:spPr>
          <a:xfrm>
            <a:off x="360827" y="1571090"/>
            <a:ext cx="11470345" cy="4618694"/>
          </a:xfrm>
          <a:prstGeom prst="rect">
            <a:avLst/>
          </a:prstGeom>
        </p:spPr>
      </p:pic>
    </p:spTree>
    <p:extLst>
      <p:ext uri="{BB962C8B-B14F-4D97-AF65-F5344CB8AC3E}">
        <p14:creationId xmlns:p14="http://schemas.microsoft.com/office/powerpoint/2010/main" val="204852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D76B7-907D-568F-C164-BDAF563B0BA4}"/>
            </a:ext>
          </a:extLst>
        </p:cNvPr>
        <p:cNvGrpSpPr/>
        <p:nvPr/>
      </p:nvGrpSpPr>
      <p:grpSpPr>
        <a:xfrm>
          <a:off x="0" y="0"/>
          <a:ext cx="0" cy="0"/>
          <a:chOff x="0" y="0"/>
          <a:chExt cx="0" cy="0"/>
        </a:xfrm>
      </p:grpSpPr>
      <p:pic>
        <p:nvPicPr>
          <p:cNvPr id="2" name="Picture 1" descr="Check. Make sure the person or organisatuion you're dealing with is real.&#10;Scammers pretend to be from organisations you know and trust. Always verify who you're really dealing with before taking any action.&#10;What to do:&#10;- Contact the organisation directly using phone numbers or email addresses you find on their official website or app.&#10;- Research investment opportunities or offers through official sources like ASIC.&#10;- Get a second opinion from family, friends, or professionals.">
            <a:extLst>
              <a:ext uri="{FF2B5EF4-FFF2-40B4-BE49-F238E27FC236}">
                <a16:creationId xmlns:a16="http://schemas.microsoft.com/office/drawing/2014/main" id="{8C789A97-BD46-99BB-AEE2-015C9FE5319B}"/>
              </a:ext>
            </a:extLst>
          </p:cNvPr>
          <p:cNvPicPr>
            <a:picLocks noChangeAspect="1"/>
          </p:cNvPicPr>
          <p:nvPr/>
        </p:nvPicPr>
        <p:blipFill>
          <a:blip r:embed="rId2"/>
          <a:srcRect l="1352" r="2271"/>
          <a:stretch>
            <a:fillRect/>
          </a:stretch>
        </p:blipFill>
        <p:spPr>
          <a:xfrm>
            <a:off x="388200" y="1700046"/>
            <a:ext cx="11415600" cy="4367995"/>
          </a:xfrm>
          <a:prstGeom prst="rect">
            <a:avLst/>
          </a:prstGeom>
        </p:spPr>
      </p:pic>
    </p:spTree>
    <p:extLst>
      <p:ext uri="{BB962C8B-B14F-4D97-AF65-F5344CB8AC3E}">
        <p14:creationId xmlns:p14="http://schemas.microsoft.com/office/powerpoint/2010/main" val="344800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040F-639B-1AE2-C970-8C1CE8B3E15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95DBFB-BB23-200E-F24C-E85DCE7BD032}"/>
              </a:ext>
              <a:ext uri="{C183D7F6-B498-43B3-948B-1728B52AA6E4}">
                <adec:decorative xmlns:adec="http://schemas.microsoft.com/office/drawing/2017/decorative" val="1"/>
              </a:ext>
            </a:extLst>
          </p:cNvPr>
          <p:cNvSpPr/>
          <p:nvPr/>
        </p:nvSpPr>
        <p:spPr>
          <a:xfrm>
            <a:off x="10304585" y="0"/>
            <a:ext cx="1887415" cy="1359877"/>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pic>
        <p:nvPicPr>
          <p:cNvPr id="5" name="Picture 4" descr="Protect. Act quickly if something feels wrong.&#10;The sooner you act, the better you can protect yourself and others from scammers.&#10;What to do:&#10;- Contact your bank immediately if you think you've lost money or shared financial details.&#10;- Contact IDCARE (www.idcare.org or call 1800 595 160) if you want support to recover - they can help you create a plan to limit the damage of scams.&#10;- Report to ScamWatch (www.scamwatch.gov.au) to help protect others.&#10;- Report to police (www.cyber.gov.au).&#10;- Change passwords and security details if you think they've been compromised.&#10;- Monitor your bank statements and credit reports for unusual activity.&#10;- Report the scam to the impersonated organisation and platform where the scam is happening.&#10;- Being scammed can feel overwhelming. Support is available at Lifeline on 13 11 14 or Beyond Blue on 1300 22 4636.">
            <a:extLst>
              <a:ext uri="{FF2B5EF4-FFF2-40B4-BE49-F238E27FC236}">
                <a16:creationId xmlns:a16="http://schemas.microsoft.com/office/drawing/2014/main" id="{32991C74-2B71-A7E8-2815-83EF97F83CA6}"/>
              </a:ext>
            </a:extLst>
          </p:cNvPr>
          <p:cNvPicPr>
            <a:picLocks noChangeAspect="1"/>
          </p:cNvPicPr>
          <p:nvPr/>
        </p:nvPicPr>
        <p:blipFill>
          <a:blip r:embed="rId2"/>
          <a:stretch>
            <a:fillRect/>
          </a:stretch>
        </p:blipFill>
        <p:spPr>
          <a:xfrm>
            <a:off x="360826" y="352662"/>
            <a:ext cx="11470345" cy="6152675"/>
          </a:xfrm>
          <a:prstGeom prst="rect">
            <a:avLst/>
          </a:prstGeom>
        </p:spPr>
      </p:pic>
    </p:spTree>
    <p:extLst>
      <p:ext uri="{BB962C8B-B14F-4D97-AF65-F5344CB8AC3E}">
        <p14:creationId xmlns:p14="http://schemas.microsoft.com/office/powerpoint/2010/main" val="81291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A0649-A14E-88C5-338F-409618898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409FE-5DE9-1B81-6557-DDF29CF48502}"/>
              </a:ext>
            </a:extLst>
          </p:cNvPr>
          <p:cNvSpPr>
            <a:spLocks noGrp="1"/>
          </p:cNvSpPr>
          <p:nvPr>
            <p:ph type="title"/>
          </p:nvPr>
        </p:nvSpPr>
        <p:spPr/>
        <p:txBody>
          <a:bodyPr/>
          <a:lstStyle/>
          <a:p>
            <a:r>
              <a:rPr lang="en-AU" dirty="0"/>
              <a:t>Online banking</a:t>
            </a:r>
          </a:p>
        </p:txBody>
      </p:sp>
      <p:sp>
        <p:nvSpPr>
          <p:cNvPr id="4" name="Content Placeholder 2">
            <a:extLst>
              <a:ext uri="{FF2B5EF4-FFF2-40B4-BE49-F238E27FC236}">
                <a16:creationId xmlns:a16="http://schemas.microsoft.com/office/drawing/2014/main" id="{D36B1E94-4CEA-BBF1-A402-0516CF3718C3}"/>
              </a:ext>
            </a:extLst>
          </p:cNvPr>
          <p:cNvSpPr txBox="1">
            <a:spLocks/>
          </p:cNvSpPr>
          <p:nvPr/>
        </p:nvSpPr>
        <p:spPr>
          <a:xfrm>
            <a:off x="5814646" y="2528367"/>
            <a:ext cx="5539154" cy="28023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Check your balance</a:t>
            </a:r>
          </a:p>
          <a:p>
            <a:pPr>
              <a:lnSpc>
                <a:spcPct val="120000"/>
              </a:lnSpc>
            </a:pPr>
            <a:r>
              <a:rPr lang="en-AU" sz="2000" dirty="0"/>
              <a:t>View recent transactions</a:t>
            </a:r>
          </a:p>
          <a:p>
            <a:pPr>
              <a:lnSpc>
                <a:spcPct val="120000"/>
              </a:lnSpc>
            </a:pPr>
            <a:r>
              <a:rPr lang="en-AU" sz="2000" dirty="0"/>
              <a:t>Pay a bill</a:t>
            </a:r>
          </a:p>
          <a:p>
            <a:pPr>
              <a:lnSpc>
                <a:spcPct val="120000"/>
              </a:lnSpc>
            </a:pPr>
            <a:r>
              <a:rPr lang="en-AU" sz="2000" dirty="0"/>
              <a:t>Transfer money between accounts or to someone you know</a:t>
            </a:r>
          </a:p>
          <a:p>
            <a:pPr>
              <a:lnSpc>
                <a:spcPct val="120000"/>
              </a:lnSpc>
            </a:pPr>
            <a:r>
              <a:rPr lang="en-AU" sz="2000" dirty="0"/>
              <a:t>Change card settings</a:t>
            </a:r>
          </a:p>
        </p:txBody>
      </p:sp>
      <p:pic>
        <p:nvPicPr>
          <p:cNvPr id="5" name="Picture 4" descr="A person sitting on a couch holding a phone and a card">
            <a:extLst>
              <a:ext uri="{FF2B5EF4-FFF2-40B4-BE49-F238E27FC236}">
                <a16:creationId xmlns:a16="http://schemas.microsoft.com/office/drawing/2014/main" id="{C45F6880-7C59-2DD7-44E1-9F622892AB11}"/>
              </a:ext>
            </a:extLst>
          </p:cNvPr>
          <p:cNvPicPr>
            <a:picLocks noChangeAspect="1"/>
          </p:cNvPicPr>
          <p:nvPr/>
        </p:nvPicPr>
        <p:blipFill>
          <a:blip r:embed="rId2"/>
          <a:stretch>
            <a:fillRect/>
          </a:stretch>
        </p:blipFill>
        <p:spPr>
          <a:xfrm>
            <a:off x="838200" y="2350013"/>
            <a:ext cx="4463842" cy="3310052"/>
          </a:xfrm>
          <a:prstGeom prst="rect">
            <a:avLst/>
          </a:prstGeom>
        </p:spPr>
      </p:pic>
    </p:spTree>
    <p:extLst>
      <p:ext uri="{BB962C8B-B14F-4D97-AF65-F5344CB8AC3E}">
        <p14:creationId xmlns:p14="http://schemas.microsoft.com/office/powerpoint/2010/main" val="35024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AE2A-6270-754C-BE89-0F817EDF9E42}"/>
              </a:ext>
            </a:extLst>
          </p:cNvPr>
          <p:cNvSpPr>
            <a:spLocks noGrp="1"/>
          </p:cNvSpPr>
          <p:nvPr>
            <p:ph type="title"/>
          </p:nvPr>
        </p:nvSpPr>
        <p:spPr/>
        <p:txBody>
          <a:bodyPr/>
          <a:lstStyle/>
          <a:p>
            <a:r>
              <a:rPr lang="en-AU" dirty="0"/>
              <a:t>Bendigo Bank’s e-banking demo </a:t>
            </a:r>
          </a:p>
        </p:txBody>
      </p:sp>
      <p:pic>
        <p:nvPicPr>
          <p:cNvPr id="4" name="Content Placeholder 3" descr="QR Code">
            <a:extLst>
              <a:ext uri="{FF2B5EF4-FFF2-40B4-BE49-F238E27FC236}">
                <a16:creationId xmlns:a16="http://schemas.microsoft.com/office/drawing/2014/main" id="{B4A7DBD6-A5E0-0CE1-6BFF-4825603E9D7C}"/>
              </a:ext>
            </a:extLst>
          </p:cNvPr>
          <p:cNvPicPr>
            <a:picLocks noGrp="1" noChangeAspect="1"/>
          </p:cNvPicPr>
          <p:nvPr>
            <p:ph idx="1"/>
          </p:nvPr>
        </p:nvPicPr>
        <p:blipFill>
          <a:blip r:embed="rId2"/>
          <a:stretch>
            <a:fillRect/>
          </a:stretch>
        </p:blipFill>
        <p:spPr>
          <a:xfrm>
            <a:off x="4667250" y="2572544"/>
            <a:ext cx="2857500" cy="2857500"/>
          </a:xfrm>
          <a:prstGeom prst="rect">
            <a:avLst/>
          </a:prstGeom>
        </p:spPr>
      </p:pic>
    </p:spTree>
    <p:extLst>
      <p:ext uri="{BB962C8B-B14F-4D97-AF65-F5344CB8AC3E}">
        <p14:creationId xmlns:p14="http://schemas.microsoft.com/office/powerpoint/2010/main" val="4028322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9EF-94A4-4693-46E1-D905CAE7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1A077-315F-0CDB-9182-987FA00AD5DF}"/>
              </a:ext>
            </a:extLst>
          </p:cNvPr>
          <p:cNvSpPr>
            <a:spLocks noGrp="1"/>
          </p:cNvSpPr>
          <p:nvPr>
            <p:ph type="title"/>
          </p:nvPr>
        </p:nvSpPr>
        <p:spPr/>
        <p:txBody>
          <a:bodyPr/>
          <a:lstStyle/>
          <a:p>
            <a:r>
              <a:rPr lang="en-AU" dirty="0"/>
              <a:t>Safety tips</a:t>
            </a:r>
          </a:p>
        </p:txBody>
      </p:sp>
      <p:sp>
        <p:nvSpPr>
          <p:cNvPr id="6" name="Content Placeholder 2">
            <a:extLst>
              <a:ext uri="{FF2B5EF4-FFF2-40B4-BE49-F238E27FC236}">
                <a16:creationId xmlns:a16="http://schemas.microsoft.com/office/drawing/2014/main" id="{D67DE452-9306-4D97-82F5-3FA8D51E871F}"/>
              </a:ext>
            </a:extLst>
          </p:cNvPr>
          <p:cNvSpPr txBox="1">
            <a:spLocks/>
          </p:cNvSpPr>
          <p:nvPr/>
        </p:nvSpPr>
        <p:spPr>
          <a:xfrm>
            <a:off x="2107773" y="2125273"/>
            <a:ext cx="3323765"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Only use your bank’s official website or app.</a:t>
            </a:r>
          </a:p>
        </p:txBody>
      </p:sp>
      <p:pic>
        <p:nvPicPr>
          <p:cNvPr id="8" name="Picture 7">
            <a:extLst>
              <a:ext uri="{FF2B5EF4-FFF2-40B4-BE49-F238E27FC236}">
                <a16:creationId xmlns:a16="http://schemas.microsoft.com/office/drawing/2014/main" id="{42EA9C24-D444-519B-85F5-C48DE36E3C8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25273"/>
            <a:ext cx="1168756" cy="1202633"/>
          </a:xfrm>
          <a:prstGeom prst="rect">
            <a:avLst/>
          </a:prstGeom>
        </p:spPr>
      </p:pic>
      <p:sp>
        <p:nvSpPr>
          <p:cNvPr id="7" name="Content Placeholder 2">
            <a:extLst>
              <a:ext uri="{FF2B5EF4-FFF2-40B4-BE49-F238E27FC236}">
                <a16:creationId xmlns:a16="http://schemas.microsoft.com/office/drawing/2014/main" id="{820E2FFE-2EEC-014E-C1C2-10B90FC2A931}"/>
              </a:ext>
            </a:extLst>
          </p:cNvPr>
          <p:cNvSpPr txBox="1">
            <a:spLocks/>
          </p:cNvSpPr>
          <p:nvPr/>
        </p:nvSpPr>
        <p:spPr>
          <a:xfrm>
            <a:off x="2107773" y="3621958"/>
            <a:ext cx="332376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strong, unique password — don’t share it or reuse it elsewhere.</a:t>
            </a:r>
          </a:p>
        </p:txBody>
      </p:sp>
      <p:sp>
        <p:nvSpPr>
          <p:cNvPr id="9" name="Content Placeholder 2">
            <a:extLst>
              <a:ext uri="{FF2B5EF4-FFF2-40B4-BE49-F238E27FC236}">
                <a16:creationId xmlns:a16="http://schemas.microsoft.com/office/drawing/2014/main" id="{DF71FDDB-02B3-7EA2-D819-7FB860F01F50}"/>
              </a:ext>
            </a:extLst>
          </p:cNvPr>
          <p:cNvSpPr txBox="1">
            <a:spLocks/>
          </p:cNvSpPr>
          <p:nvPr/>
        </p:nvSpPr>
        <p:spPr>
          <a:xfrm>
            <a:off x="2107773" y="5123215"/>
            <a:ext cx="332376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Turn on two-factor authentication if your bank offers it.</a:t>
            </a:r>
          </a:p>
        </p:txBody>
      </p:sp>
      <p:sp>
        <p:nvSpPr>
          <p:cNvPr id="10" name="Content Placeholder 2">
            <a:extLst>
              <a:ext uri="{FF2B5EF4-FFF2-40B4-BE49-F238E27FC236}">
                <a16:creationId xmlns:a16="http://schemas.microsoft.com/office/drawing/2014/main" id="{01F3E5A7-8C25-7005-76E9-19C5FA96D1FA}"/>
              </a:ext>
            </a:extLst>
          </p:cNvPr>
          <p:cNvSpPr txBox="1">
            <a:spLocks/>
          </p:cNvSpPr>
          <p:nvPr/>
        </p:nvSpPr>
        <p:spPr>
          <a:xfrm>
            <a:off x="7987504" y="2125273"/>
            <a:ext cx="3323766"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Don’t use public Wi-Fi for banking. </a:t>
            </a:r>
          </a:p>
        </p:txBody>
      </p:sp>
      <p:pic>
        <p:nvPicPr>
          <p:cNvPr id="11" name="Picture 10">
            <a:extLst>
              <a:ext uri="{FF2B5EF4-FFF2-40B4-BE49-F238E27FC236}">
                <a16:creationId xmlns:a16="http://schemas.microsoft.com/office/drawing/2014/main" id="{90BCD54D-476B-289F-C86C-8265E1532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3621958"/>
            <a:ext cx="1168756" cy="1202633"/>
          </a:xfrm>
          <a:prstGeom prst="rect">
            <a:avLst/>
          </a:prstGeom>
        </p:spPr>
      </p:pic>
      <p:pic>
        <p:nvPicPr>
          <p:cNvPr id="12" name="Picture 11">
            <a:extLst>
              <a:ext uri="{FF2B5EF4-FFF2-40B4-BE49-F238E27FC236}">
                <a16:creationId xmlns:a16="http://schemas.microsoft.com/office/drawing/2014/main" id="{26E13C38-8490-1011-DC15-95467CAC6E8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938" y="2125273"/>
            <a:ext cx="1168756" cy="1202633"/>
          </a:xfrm>
          <a:prstGeom prst="rect">
            <a:avLst/>
          </a:prstGeom>
        </p:spPr>
      </p:pic>
      <p:pic>
        <p:nvPicPr>
          <p:cNvPr id="3" name="Picture 2">
            <a:extLst>
              <a:ext uri="{FF2B5EF4-FFF2-40B4-BE49-F238E27FC236}">
                <a16:creationId xmlns:a16="http://schemas.microsoft.com/office/drawing/2014/main" id="{30FE327D-E4D1-E737-3C73-53CD5956251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5123215"/>
            <a:ext cx="1168756" cy="1202633"/>
          </a:xfrm>
          <a:prstGeom prst="rect">
            <a:avLst/>
          </a:prstGeom>
        </p:spPr>
      </p:pic>
      <p:sp>
        <p:nvSpPr>
          <p:cNvPr id="4" name="Content Placeholder 2">
            <a:extLst>
              <a:ext uri="{FF2B5EF4-FFF2-40B4-BE49-F238E27FC236}">
                <a16:creationId xmlns:a16="http://schemas.microsoft.com/office/drawing/2014/main" id="{A2682AC9-D413-1159-0728-467D43D8ABA0}"/>
              </a:ext>
            </a:extLst>
          </p:cNvPr>
          <p:cNvSpPr txBox="1">
            <a:spLocks/>
          </p:cNvSpPr>
          <p:nvPr/>
        </p:nvSpPr>
        <p:spPr>
          <a:xfrm>
            <a:off x="7987504" y="3626090"/>
            <a:ext cx="3323766"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Always log out when finished and close the app or browser. </a:t>
            </a:r>
          </a:p>
        </p:txBody>
      </p:sp>
      <p:pic>
        <p:nvPicPr>
          <p:cNvPr id="5" name="Picture 4">
            <a:extLst>
              <a:ext uri="{FF2B5EF4-FFF2-40B4-BE49-F238E27FC236}">
                <a16:creationId xmlns:a16="http://schemas.microsoft.com/office/drawing/2014/main" id="{7C4C4112-8528-EA5C-47F4-40A92692B87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938" y="3626090"/>
            <a:ext cx="1168756" cy="1202633"/>
          </a:xfrm>
          <a:prstGeom prst="rect">
            <a:avLst/>
          </a:prstGeom>
        </p:spPr>
      </p:pic>
      <p:sp>
        <p:nvSpPr>
          <p:cNvPr id="14" name="Content Placeholder 2">
            <a:extLst>
              <a:ext uri="{FF2B5EF4-FFF2-40B4-BE49-F238E27FC236}">
                <a16:creationId xmlns:a16="http://schemas.microsoft.com/office/drawing/2014/main" id="{265D3A8D-2AD4-BF49-42AD-5ED487071C94}"/>
              </a:ext>
            </a:extLst>
          </p:cNvPr>
          <p:cNvSpPr txBox="1">
            <a:spLocks/>
          </p:cNvSpPr>
          <p:nvPr/>
        </p:nvSpPr>
        <p:spPr>
          <a:xfrm>
            <a:off x="7987504" y="5123655"/>
            <a:ext cx="3323766"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your account often and report anything suspicious to your bank. </a:t>
            </a:r>
          </a:p>
        </p:txBody>
      </p:sp>
      <p:pic>
        <p:nvPicPr>
          <p:cNvPr id="15" name="Picture 14">
            <a:extLst>
              <a:ext uri="{FF2B5EF4-FFF2-40B4-BE49-F238E27FC236}">
                <a16:creationId xmlns:a16="http://schemas.microsoft.com/office/drawing/2014/main" id="{9E352760-E476-8E9F-9C9C-E525598A8CC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938" y="5123655"/>
            <a:ext cx="1168756" cy="1202633"/>
          </a:xfrm>
          <a:prstGeom prst="rect">
            <a:avLst/>
          </a:prstGeom>
        </p:spPr>
      </p:pic>
    </p:spTree>
    <p:extLst>
      <p:ext uri="{BB962C8B-B14F-4D97-AF65-F5344CB8AC3E}">
        <p14:creationId xmlns:p14="http://schemas.microsoft.com/office/powerpoint/2010/main" val="363101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3" name="Picture 2" descr="A person sitting on a couch holding a credit card and a phone">
            <a:extLst>
              <a:ext uri="{FF2B5EF4-FFF2-40B4-BE49-F238E27FC236}">
                <a16:creationId xmlns:a16="http://schemas.microsoft.com/office/drawing/2014/main" id="{3AC169D0-AEEF-D251-BAD8-5A7C234324AA}"/>
              </a:ext>
            </a:extLst>
          </p:cNvPr>
          <p:cNvPicPr>
            <a:picLocks noChangeAspect="1"/>
          </p:cNvPicPr>
          <p:nvPr/>
        </p:nvPicPr>
        <p:blipFill>
          <a:blip r:embed="rId2"/>
          <a:stretch>
            <a:fillRect/>
          </a:stretch>
        </p:blipFill>
        <p:spPr>
          <a:xfrm>
            <a:off x="7162050" y="1359049"/>
            <a:ext cx="4356100" cy="4570334"/>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pic>
        <p:nvPicPr>
          <p:cNvPr id="6" name="Picture 5" descr="'Connec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142D-BCB3-D2E0-4564-8AE8CA461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B7E92-3E15-5810-113F-0C837EBF6EF0}"/>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7E4D03B1-0AEB-53CE-DD27-7A8E39F101DF}"/>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6293BF81-28D6-98BA-D32B-DE528AC35F07}"/>
              </a:ext>
            </a:extLst>
          </p:cNvPr>
          <p:cNvSpPr txBox="1">
            <a:spLocks/>
          </p:cNvSpPr>
          <p:nvPr/>
        </p:nvSpPr>
        <p:spPr>
          <a:xfrm>
            <a:off x="838199" y="3688166"/>
            <a:ext cx="2182751"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Navigate online shops and search for items.</a:t>
            </a:r>
          </a:p>
        </p:txBody>
      </p:sp>
      <p:sp>
        <p:nvSpPr>
          <p:cNvPr id="11" name="Content Placeholder 2">
            <a:extLst>
              <a:ext uri="{FF2B5EF4-FFF2-40B4-BE49-F238E27FC236}">
                <a16:creationId xmlns:a16="http://schemas.microsoft.com/office/drawing/2014/main" id="{6444AD2C-352C-60E4-499F-13468FFEB023}"/>
              </a:ext>
            </a:extLst>
          </p:cNvPr>
          <p:cNvSpPr txBox="1">
            <a:spLocks/>
          </p:cNvSpPr>
          <p:nvPr/>
        </p:nvSpPr>
        <p:spPr>
          <a:xfrm>
            <a:off x="3615803" y="3688166"/>
            <a:ext cx="2182753"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makes a payment method or page secure.</a:t>
            </a:r>
          </a:p>
        </p:txBody>
      </p:sp>
      <p:sp>
        <p:nvSpPr>
          <p:cNvPr id="14" name="Content Placeholder 2">
            <a:extLst>
              <a:ext uri="{FF2B5EF4-FFF2-40B4-BE49-F238E27FC236}">
                <a16:creationId xmlns:a16="http://schemas.microsoft.com/office/drawing/2014/main" id="{3B560454-5DCA-D36F-FA77-BF6AF804BBB1}"/>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signs of a scam or fake store.</a:t>
            </a:r>
          </a:p>
        </p:txBody>
      </p:sp>
      <p:sp>
        <p:nvSpPr>
          <p:cNvPr id="13" name="Content Placeholder 2">
            <a:extLst>
              <a:ext uri="{FF2B5EF4-FFF2-40B4-BE49-F238E27FC236}">
                <a16:creationId xmlns:a16="http://schemas.microsoft.com/office/drawing/2014/main" id="{61B8B131-CA28-E69E-0B27-00FEC346AE54}"/>
              </a:ext>
            </a:extLst>
          </p:cNvPr>
          <p:cNvSpPr txBox="1">
            <a:spLocks/>
          </p:cNvSpPr>
          <p:nvPr/>
        </p:nvSpPr>
        <p:spPr>
          <a:xfrm>
            <a:off x="9171046" y="3695286"/>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Access online banking safely (view only).</a:t>
            </a:r>
          </a:p>
        </p:txBody>
      </p:sp>
      <p:pic>
        <p:nvPicPr>
          <p:cNvPr id="9" name="Picture 8">
            <a:extLst>
              <a:ext uri="{FF2B5EF4-FFF2-40B4-BE49-F238E27FC236}">
                <a16:creationId xmlns:a16="http://schemas.microsoft.com/office/drawing/2014/main" id="{733A8E25-0C7D-9E05-E315-354DD2703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15803" y="2762561"/>
            <a:ext cx="998350" cy="1034654"/>
          </a:xfrm>
          <a:prstGeom prst="rect">
            <a:avLst/>
          </a:prstGeom>
        </p:spPr>
      </p:pic>
      <p:pic>
        <p:nvPicPr>
          <p:cNvPr id="6" name="Picture 5">
            <a:extLst>
              <a:ext uri="{FF2B5EF4-FFF2-40B4-BE49-F238E27FC236}">
                <a16:creationId xmlns:a16="http://schemas.microsoft.com/office/drawing/2014/main" id="{2DDDF594-C40A-CDED-52AB-DF0C76DE1B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1046" y="2735334"/>
            <a:ext cx="1052804" cy="1089108"/>
          </a:xfrm>
          <a:prstGeom prst="rect">
            <a:avLst/>
          </a:prstGeom>
        </p:spPr>
      </p:pic>
      <p:pic>
        <p:nvPicPr>
          <p:cNvPr id="8" name="Picture 7">
            <a:extLst>
              <a:ext uri="{FF2B5EF4-FFF2-40B4-BE49-F238E27FC236}">
                <a16:creationId xmlns:a16="http://schemas.microsoft.com/office/drawing/2014/main" id="{D71F39AD-CD3F-ED08-59A4-A50E8F8670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198" y="2743915"/>
            <a:ext cx="1052804" cy="1071946"/>
          </a:xfrm>
          <a:prstGeom prst="rect">
            <a:avLst/>
          </a:prstGeom>
        </p:spPr>
      </p:pic>
      <p:pic>
        <p:nvPicPr>
          <p:cNvPr id="12" name="Picture 11">
            <a:extLst>
              <a:ext uri="{FF2B5EF4-FFF2-40B4-BE49-F238E27FC236}">
                <a16:creationId xmlns:a16="http://schemas.microsoft.com/office/drawing/2014/main" id="{B440D592-00C7-E629-97F4-D97B7A4F1FE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31562" y="2770925"/>
            <a:ext cx="998350" cy="1017925"/>
          </a:xfrm>
          <a:prstGeom prst="rect">
            <a:avLst/>
          </a:prstGeom>
        </p:spPr>
      </p:pic>
    </p:spTree>
    <p:extLst>
      <p:ext uri="{BB962C8B-B14F-4D97-AF65-F5344CB8AC3E}">
        <p14:creationId xmlns:p14="http://schemas.microsoft.com/office/powerpoint/2010/main" val="105108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uter with boxes and a miniature full shopping cart">
            <a:extLst>
              <a:ext uri="{FF2B5EF4-FFF2-40B4-BE49-F238E27FC236}">
                <a16:creationId xmlns:a16="http://schemas.microsoft.com/office/drawing/2014/main" id="{0123E1B4-7EAD-78CE-3306-A8DD7860339B}"/>
              </a:ext>
            </a:extLst>
          </p:cNvPr>
          <p:cNvPicPr>
            <a:picLocks noChangeAspect="1"/>
          </p:cNvPicPr>
          <p:nvPr/>
        </p:nvPicPr>
        <p:blipFill>
          <a:blip r:embed="rId2"/>
          <a:stretch>
            <a:fillRect/>
          </a:stretch>
        </p:blipFill>
        <p:spPr>
          <a:xfrm>
            <a:off x="335998" y="1642957"/>
            <a:ext cx="11519996" cy="4638777"/>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couch holding a phone">
            <a:extLst>
              <a:ext uri="{FF2B5EF4-FFF2-40B4-BE49-F238E27FC236}">
                <a16:creationId xmlns:a16="http://schemas.microsoft.com/office/drawing/2014/main" id="{9F88D849-D84C-62E5-A220-D4FB652AC57B}"/>
              </a:ext>
            </a:extLst>
          </p:cNvPr>
          <p:cNvPicPr>
            <a:picLocks noChangeAspect="1"/>
          </p:cNvPicPr>
          <p:nvPr/>
        </p:nvPicPr>
        <p:blipFill>
          <a:blip r:embed="rId2"/>
          <a:stretch>
            <a:fillRect/>
          </a:stretch>
        </p:blipFill>
        <p:spPr>
          <a:xfrm>
            <a:off x="335997" y="1669538"/>
            <a:ext cx="11519997" cy="4638777"/>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 of the 12 modules in the Tech Savvy Seniors Series">
            <a:extLst>
              <a:ext uri="{FF2B5EF4-FFF2-40B4-BE49-F238E27FC236}">
                <a16:creationId xmlns:a16="http://schemas.microsoft.com/office/drawing/2014/main" id="{C433C122-44B5-7050-7795-BFE963ED83E8}"/>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199" y="3688166"/>
            <a:ext cx="2182751"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Navigate online shops and search for items.</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615803" y="3688166"/>
            <a:ext cx="2182753"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makes a payment method or page secure.</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signs of a scam or fake store.</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171046" y="3695286"/>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Access online banking safely (view only).</a:t>
            </a:r>
          </a:p>
        </p:txBody>
      </p:sp>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15803" y="2762561"/>
            <a:ext cx="998350" cy="1034654"/>
          </a:xfrm>
          <a:prstGeom prst="rect">
            <a:avLst/>
          </a:prstGeom>
        </p:spPr>
      </p:pic>
      <p:pic>
        <p:nvPicPr>
          <p:cNvPr id="6" name="Picture 5">
            <a:extLst>
              <a:ext uri="{FF2B5EF4-FFF2-40B4-BE49-F238E27FC236}">
                <a16:creationId xmlns:a16="http://schemas.microsoft.com/office/drawing/2014/main" id="{16F5E50E-3DE7-B57F-B853-AE195F7955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1046" y="2735334"/>
            <a:ext cx="1052804" cy="1089108"/>
          </a:xfrm>
          <a:prstGeom prst="rect">
            <a:avLst/>
          </a:prstGeom>
        </p:spPr>
      </p:pic>
      <p:pic>
        <p:nvPicPr>
          <p:cNvPr id="8" name="Picture 7">
            <a:extLst>
              <a:ext uri="{FF2B5EF4-FFF2-40B4-BE49-F238E27FC236}">
                <a16:creationId xmlns:a16="http://schemas.microsoft.com/office/drawing/2014/main" id="{445F73C0-A589-F7A4-9DF3-E37769BCF5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198" y="2743915"/>
            <a:ext cx="1052804" cy="1071946"/>
          </a:xfrm>
          <a:prstGeom prst="rect">
            <a:avLst/>
          </a:prstGeom>
        </p:spPr>
      </p:pic>
      <p:pic>
        <p:nvPicPr>
          <p:cNvPr id="12" name="Picture 11">
            <a:extLst>
              <a:ext uri="{FF2B5EF4-FFF2-40B4-BE49-F238E27FC236}">
                <a16:creationId xmlns:a16="http://schemas.microsoft.com/office/drawing/2014/main" id="{8391247B-F3BC-0896-B689-9C7DB78056F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31562" y="2770925"/>
            <a:ext cx="998350" cy="1017925"/>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2" name="Picture 1" descr="Photoshowing a person holding a credit card in one hand while typing on a laptop keyboard with the other. ">
            <a:extLst>
              <a:ext uri="{FF2B5EF4-FFF2-40B4-BE49-F238E27FC236}">
                <a16:creationId xmlns:a16="http://schemas.microsoft.com/office/drawing/2014/main" id="{01CB5096-01D6-2595-3103-447612D62EAA}"/>
              </a:ext>
            </a:extLst>
          </p:cNvPr>
          <p:cNvPicPr>
            <a:picLocks noChangeAspect="1"/>
          </p:cNvPicPr>
          <p:nvPr/>
        </p:nvPicPr>
        <p:blipFill>
          <a:blip r:embed="rId2"/>
          <a:stretch>
            <a:fillRect/>
          </a:stretch>
        </p:blipFill>
        <p:spPr>
          <a:xfrm>
            <a:off x="446872" y="1535993"/>
            <a:ext cx="11424285" cy="4600237"/>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Have you ever tried shopping online?</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1597-BBEB-B746-1BB1-9D337B8EF264}"/>
            </a:ext>
          </a:extLst>
        </p:cNvPr>
        <p:cNvGrpSpPr/>
        <p:nvPr/>
      </p:nvGrpSpPr>
      <p:grpSpPr>
        <a:xfrm>
          <a:off x="0" y="0"/>
          <a:ext cx="0" cy="0"/>
          <a:chOff x="0" y="0"/>
          <a:chExt cx="0" cy="0"/>
        </a:xfrm>
      </p:grpSpPr>
      <p:pic>
        <p:nvPicPr>
          <p:cNvPr id="3" name="Picture 2" descr="A person typing on a computer">
            <a:extLst>
              <a:ext uri="{FF2B5EF4-FFF2-40B4-BE49-F238E27FC236}">
                <a16:creationId xmlns:a16="http://schemas.microsoft.com/office/drawing/2014/main" id="{E120841C-BBF5-EECD-65F2-B3A1013E0F81}"/>
              </a:ext>
            </a:extLst>
          </p:cNvPr>
          <p:cNvPicPr>
            <a:picLocks noChangeAspect="1"/>
          </p:cNvPicPr>
          <p:nvPr/>
        </p:nvPicPr>
        <p:blipFill>
          <a:blip r:embed="rId2"/>
          <a:stretch>
            <a:fillRect/>
          </a:stretch>
        </p:blipFill>
        <p:spPr>
          <a:xfrm>
            <a:off x="446872" y="1535993"/>
            <a:ext cx="11424285" cy="4600237"/>
          </a:xfrm>
          <a:prstGeom prst="rect">
            <a:avLst/>
          </a:prstGeom>
        </p:spPr>
      </p:pic>
      <p:sp>
        <p:nvSpPr>
          <p:cNvPr id="5" name="Title 1">
            <a:extLst>
              <a:ext uri="{FF2B5EF4-FFF2-40B4-BE49-F238E27FC236}">
                <a16:creationId xmlns:a16="http://schemas.microsoft.com/office/drawing/2014/main" id="{B177FCAD-3235-0B01-23EE-CC80241F22F3}"/>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Have you ever used internet banking?</a:t>
            </a:r>
          </a:p>
        </p:txBody>
      </p:sp>
    </p:spTree>
    <p:extLst>
      <p:ext uri="{BB962C8B-B14F-4D97-AF65-F5344CB8AC3E}">
        <p14:creationId xmlns:p14="http://schemas.microsoft.com/office/powerpoint/2010/main" val="375495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omputer&#10;">
            <a:extLst>
              <a:ext uri="{FF2B5EF4-FFF2-40B4-BE49-F238E27FC236}">
                <a16:creationId xmlns:a16="http://schemas.microsoft.com/office/drawing/2014/main" id="{84F807B7-F243-E934-F0A2-B4D36CFEDADE}"/>
              </a:ext>
            </a:extLst>
          </p:cNvPr>
          <p:cNvPicPr>
            <a:picLocks noChangeAspect="1"/>
          </p:cNvPicPr>
          <p:nvPr/>
        </p:nvPicPr>
        <p:blipFill>
          <a:blip r:embed="rId2"/>
          <a:stretch>
            <a:fillRect/>
          </a:stretch>
        </p:blipFill>
        <p:spPr>
          <a:xfrm>
            <a:off x="410761" y="1410815"/>
            <a:ext cx="11370478" cy="4578571"/>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Shopping online</a:t>
            </a:r>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814646" y="2528367"/>
            <a:ext cx="5539154" cy="329994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Browsing a shop’s catalogue</a:t>
            </a:r>
          </a:p>
          <a:p>
            <a:pPr>
              <a:lnSpc>
                <a:spcPct val="120000"/>
              </a:lnSpc>
            </a:pPr>
            <a:r>
              <a:rPr lang="en-AU" sz="2000" dirty="0"/>
              <a:t>Checking what’s in stock</a:t>
            </a:r>
          </a:p>
          <a:p>
            <a:pPr>
              <a:lnSpc>
                <a:spcPct val="120000"/>
              </a:lnSpc>
            </a:pPr>
            <a:r>
              <a:rPr lang="en-AU" sz="2000" dirty="0"/>
              <a:t>Looking up product information </a:t>
            </a:r>
          </a:p>
          <a:p>
            <a:pPr>
              <a:lnSpc>
                <a:spcPct val="120000"/>
              </a:lnSpc>
            </a:pPr>
            <a:r>
              <a:rPr lang="en-AU" sz="2000" dirty="0"/>
              <a:t>Reading customer reviews</a:t>
            </a:r>
          </a:p>
          <a:p>
            <a:pPr>
              <a:lnSpc>
                <a:spcPct val="120000"/>
              </a:lnSpc>
            </a:pPr>
            <a:r>
              <a:rPr lang="en-AU" sz="2000" dirty="0"/>
              <a:t>Comparing prices</a:t>
            </a:r>
          </a:p>
          <a:p>
            <a:pPr>
              <a:lnSpc>
                <a:spcPct val="120000"/>
              </a:lnSpc>
            </a:pPr>
            <a:r>
              <a:rPr lang="en-AU" sz="2000" dirty="0"/>
              <a:t>Placing an order for delivery or ‘click and collect’ (pick up instore)</a:t>
            </a:r>
          </a:p>
        </p:txBody>
      </p:sp>
      <p:pic>
        <p:nvPicPr>
          <p:cNvPr id="7" name="Picture 6" descr="A hand pushing a shopping cart on a computer">
            <a:extLst>
              <a:ext uri="{FF2B5EF4-FFF2-40B4-BE49-F238E27FC236}">
                <a16:creationId xmlns:a16="http://schemas.microsoft.com/office/drawing/2014/main" id="{7C64B991-E7F1-A10B-98D1-A79C652350C2}"/>
              </a:ext>
            </a:extLst>
          </p:cNvPr>
          <p:cNvPicPr>
            <a:picLocks noChangeAspect="1"/>
          </p:cNvPicPr>
          <p:nvPr/>
        </p:nvPicPr>
        <p:blipFill>
          <a:blip r:embed="rId2"/>
          <a:stretch>
            <a:fillRect/>
          </a:stretch>
        </p:blipFill>
        <p:spPr>
          <a:xfrm>
            <a:off x="838200" y="2350013"/>
            <a:ext cx="4463842" cy="3310052"/>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BC43B-E187-3705-27B8-8C8F75DDD48A}"/>
            </a:ext>
          </a:extLst>
        </p:cNvPr>
        <p:cNvGrpSpPr/>
        <p:nvPr/>
      </p:nvGrpSpPr>
      <p:grpSpPr>
        <a:xfrm>
          <a:off x="0" y="0"/>
          <a:ext cx="0" cy="0"/>
          <a:chOff x="0" y="0"/>
          <a:chExt cx="0" cy="0"/>
        </a:xfrm>
      </p:grpSpPr>
      <p:pic>
        <p:nvPicPr>
          <p:cNvPr id="5" name="Picture 4" descr="A person wearing a plaid shirt on a computer">
            <a:extLst>
              <a:ext uri="{FF2B5EF4-FFF2-40B4-BE49-F238E27FC236}">
                <a16:creationId xmlns:a16="http://schemas.microsoft.com/office/drawing/2014/main" id="{0250DFC6-2ECB-A97C-665D-A3C2DC976D32}"/>
              </a:ext>
            </a:extLst>
          </p:cNvPr>
          <p:cNvPicPr>
            <a:picLocks noChangeAspect="1"/>
          </p:cNvPicPr>
          <p:nvPr/>
        </p:nvPicPr>
        <p:blipFill>
          <a:blip r:embed="rId2"/>
          <a:stretch>
            <a:fillRect/>
          </a:stretch>
        </p:blipFill>
        <p:spPr>
          <a:xfrm>
            <a:off x="335998" y="1642957"/>
            <a:ext cx="11487180" cy="4625563"/>
          </a:xfrm>
          <a:prstGeom prst="rect">
            <a:avLst/>
          </a:prstGeom>
        </p:spPr>
      </p:pic>
      <p:sp>
        <p:nvSpPr>
          <p:cNvPr id="4" name="Title 1">
            <a:extLst>
              <a:ext uri="{FF2B5EF4-FFF2-40B4-BE49-F238E27FC236}">
                <a16:creationId xmlns:a16="http://schemas.microsoft.com/office/drawing/2014/main" id="{C081B5D6-45C6-CD29-A41B-4129B57AAD26}"/>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shops do you think you might find online? </a:t>
            </a:r>
          </a:p>
        </p:txBody>
      </p:sp>
    </p:spTree>
    <p:extLst>
      <p:ext uri="{BB962C8B-B14F-4D97-AF65-F5344CB8AC3E}">
        <p14:creationId xmlns:p14="http://schemas.microsoft.com/office/powerpoint/2010/main" val="295990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D8A7C-F775-8411-4DF5-7877D614E183}"/>
            </a:ext>
          </a:extLst>
        </p:cNvPr>
        <p:cNvGrpSpPr/>
        <p:nvPr/>
      </p:nvGrpSpPr>
      <p:grpSpPr>
        <a:xfrm>
          <a:off x="0" y="0"/>
          <a:ext cx="0" cy="0"/>
          <a:chOff x="0" y="0"/>
          <a:chExt cx="0" cy="0"/>
        </a:xfrm>
      </p:grpSpPr>
      <p:pic>
        <p:nvPicPr>
          <p:cNvPr id="5" name="Picture 4" descr="A close-up of a person holding a credit card and a phone">
            <a:extLst>
              <a:ext uri="{FF2B5EF4-FFF2-40B4-BE49-F238E27FC236}">
                <a16:creationId xmlns:a16="http://schemas.microsoft.com/office/drawing/2014/main" id="{DE665EF1-EB0D-3113-39A4-5AD4E0E02F11}"/>
              </a:ext>
            </a:extLst>
          </p:cNvPr>
          <p:cNvPicPr>
            <a:picLocks noChangeAspect="1"/>
          </p:cNvPicPr>
          <p:nvPr/>
        </p:nvPicPr>
        <p:blipFill>
          <a:blip r:embed="rId2"/>
          <a:stretch>
            <a:fillRect/>
          </a:stretch>
        </p:blipFill>
        <p:spPr>
          <a:xfrm>
            <a:off x="509998" y="1458662"/>
            <a:ext cx="11251656" cy="4530724"/>
          </a:xfrm>
          <a:prstGeom prst="rect">
            <a:avLst/>
          </a:prstGeom>
        </p:spPr>
      </p:pic>
      <p:sp>
        <p:nvSpPr>
          <p:cNvPr id="2" name="Title 1">
            <a:extLst>
              <a:ext uri="{FF2B5EF4-FFF2-40B4-BE49-F238E27FC236}">
                <a16:creationId xmlns:a16="http://schemas.microsoft.com/office/drawing/2014/main" id="{4BFB955A-B86C-64BE-CAFE-49733A73C64F}"/>
              </a:ext>
            </a:extLst>
          </p:cNvPr>
          <p:cNvSpPr>
            <a:spLocks noGrp="1"/>
          </p:cNvSpPr>
          <p:nvPr>
            <p:ph type="title"/>
          </p:nvPr>
        </p:nvSpPr>
        <p:spPr>
          <a:xfrm>
            <a:off x="904101" y="2179915"/>
            <a:ext cx="5432904" cy="3142091"/>
          </a:xfrm>
        </p:spPr>
        <p:txBody>
          <a:bodyPr>
            <a:normAutofit fontScale="90000"/>
          </a:bodyPr>
          <a:lstStyle/>
          <a:p>
            <a:pPr>
              <a:lnSpc>
                <a:spcPct val="120000"/>
              </a:lnSpc>
              <a:spcBef>
                <a:spcPts val="0"/>
              </a:spcBef>
            </a:pPr>
            <a:r>
              <a:rPr lang="en-AU" dirty="0"/>
              <a:t>Can you think of a time when online shopping might save time, effort or money?</a:t>
            </a:r>
          </a:p>
        </p:txBody>
      </p:sp>
    </p:spTree>
    <p:extLst>
      <p:ext uri="{BB962C8B-B14F-4D97-AF65-F5344CB8AC3E}">
        <p14:creationId xmlns:p14="http://schemas.microsoft.com/office/powerpoint/2010/main" val="272450892"/>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AATUC-1823800632-106975</_dlc_DocId>
    <_dlc_DocIdUrl xmlns="2a7a03ce-2042-4c5f-90e9-1f29c56988a9">
      <Url>https://teamtelstra.sharepoint.com/sites/DigitalSystems/_layouts/15/DocIdRedir.aspx?ID=AATUC-1823800632-106975</Url>
      <Description>AATUC-1823800632-106975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http://schemas.microsoft.com/office/2006/metadata/properties"/>
    <ds:schemaRef ds:uri="c7b56d83-7d92-4d5e-8552-dd44030ff6cf"/>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www.w3.org/XML/1998/namespace"/>
    <ds:schemaRef ds:uri="2a7a03ce-2042-4c5f-90e9-1f29c56988a9"/>
    <ds:schemaRef ds:uri="f6374f94-ea7c-428a-97f4-b9a8f1ddd6c6"/>
    <ds:schemaRef ds:uri="http://purl.org/dc/dcmitype/"/>
    <ds:schemaRef ds:uri="http://purl.org/dc/terms/"/>
    <ds:schemaRef ds:uri="9c7b2f30-2231-41e0-b86a-1257079ed7b5"/>
    <ds:schemaRef ds:uri="f6156fdc-1b67-4e65-a7eb-2d097edf2cd6"/>
  </ds:schemaRefs>
</ds:datastoreItem>
</file>

<file path=customXml/itemProps2.xml><?xml version="1.0" encoding="utf-8"?>
<ds:datastoreItem xmlns:ds="http://schemas.openxmlformats.org/officeDocument/2006/customXml" ds:itemID="{7B9FA2C7-E1C4-4B0D-A26D-A621159F00A9}"/>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A7F62012-00BB-4B4A-8A53-DAA162FC4987}"/>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21561</TotalTime>
  <Words>521</Words>
  <Application>Microsoft Office PowerPoint</Application>
  <PresentationFormat>Widescreen</PresentationFormat>
  <Paragraphs>68</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Telstra Display</vt:lpstr>
      <vt:lpstr>Telstra Text</vt:lpstr>
      <vt:lpstr>Arial</vt:lpstr>
      <vt:lpstr>Aptos</vt:lpstr>
      <vt:lpstr>Office Theme</vt:lpstr>
      <vt:lpstr>Shop and bank online safely </vt:lpstr>
      <vt:lpstr>Acknowledgement of Country</vt:lpstr>
      <vt:lpstr>Learning outcomes</vt:lpstr>
      <vt:lpstr>Have you ever tried shopping online?</vt:lpstr>
      <vt:lpstr>Have you ever used internet banking?</vt:lpstr>
      <vt:lpstr>What’s one thing you’d like to feel more confident about by the end of today?</vt:lpstr>
      <vt:lpstr>Shopping online</vt:lpstr>
      <vt:lpstr>What shops do you think you might find online? </vt:lpstr>
      <vt:lpstr>Can you think of a time when online shopping might save time, effort or money?</vt:lpstr>
      <vt:lpstr>Safe online stores</vt:lpstr>
      <vt:lpstr>Red flags</vt:lpstr>
      <vt:lpstr>Source: https://www.scamwatch.gov.au/stop-check-protect </vt:lpstr>
      <vt:lpstr>PowerPoint Presentation</vt:lpstr>
      <vt:lpstr>PowerPoint Presentation</vt:lpstr>
      <vt:lpstr>PowerPoint Presentation</vt:lpstr>
      <vt:lpstr>Online banking</vt:lpstr>
      <vt:lpstr>Bendigo Bank’s e-banking demo </vt:lpstr>
      <vt:lpstr>Safety tips</vt:lpstr>
      <vt:lpstr>Let’s spend time on your questions from the start of the session.</vt:lpstr>
      <vt:lpstr>Learning outcomes</vt:lpstr>
      <vt:lpstr>What’s your key takeaway?</vt:lpstr>
      <vt:lpstr>What three things will you try in the next week?</vt:lpstr>
      <vt:lpstr>Tech Savvy  Seniors</vt:lpstr>
    </vt:vector>
  </TitlesOfParts>
  <Company>telstra, nsw, government, tech savvy, seniors, module, 11, shop, bank, online, safely, learning, outcomes, support, plan, purchase, payment, scam, fake, banking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11: Shop and bank online safely Session Plan</dc:title>
  <dc:creator>Telstra Limited and NSW Government</dc:creator>
  <cp:lastModifiedBy>Cassandra Katsikaronis</cp:lastModifiedBy>
  <cp:revision>14</cp:revision>
  <dcterms:created xsi:type="dcterms:W3CDTF">2025-08-11T23:44:16Z</dcterms:created>
  <dcterms:modified xsi:type="dcterms:W3CDTF">2026-03-09T23:02:40Z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16922900.0000000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7fdf5b48-9531-487a-b231-b8e317ff7f73</vt:lpwstr>
  </property>
</Properties>
</file>