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858000" cy="9144000"/>
  <p:embeddedFontLst>
    <p:embeddedFont>
      <p:font typeface="Telstra Display" panose="020B0604020202020204" charset="0"/>
      <p:regular r:id="rId8"/>
      <p:bold r:id="rId9"/>
      <p:italic r:id="rId10"/>
      <p:boldItalic r:id="rId11"/>
    </p:embeddedFont>
    <p:embeddedFont>
      <p:font typeface="Telstra Text" panose="020B0504040000000004" pitchFamily="34" charset="0"/>
      <p:regular r:id="rId12"/>
      <p:bold r:id="rId13"/>
      <p:italic r:id="rId14"/>
      <p:boldItalic r:id="rId15"/>
    </p:embeddedFont>
    <p:embeddedFont>
      <p:font typeface="Telstra Text Light" panose="020B0304040000000004" pitchFamily="34" charset="0"/>
      <p:regular r:id="rId16"/>
      <p:italic r:id="rId1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B7F284-AC5D-493A-AD20-BC25722C4E27}" v="28" dt="2026-04-13T04:30:34.1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>
      <p:cViewPr varScale="1">
        <p:scale>
          <a:sx n="63" d="100"/>
          <a:sy n="63" d="100"/>
        </p:scale>
        <p:origin x="558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customXml" Target="../customXml/item2.xml"/><Relationship Id="rId16" Type="http://schemas.openxmlformats.org/officeDocument/2006/relationships/font" Target="fonts/font9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24" Type="http://schemas.openxmlformats.org/officeDocument/2006/relationships/customXml" Target="../customXml/item4.xml"/><Relationship Id="rId5" Type="http://schemas.openxmlformats.org/officeDocument/2006/relationships/slide" Target="slides/slide1.xml"/><Relationship Id="rId15" Type="http://schemas.openxmlformats.org/officeDocument/2006/relationships/font" Target="fonts/font8.fntdata"/><Relationship Id="rId23" Type="http://schemas.microsoft.com/office/2015/10/relationships/revisionInfo" Target="revisionInfo.xml"/><Relationship Id="rId10" Type="http://schemas.openxmlformats.org/officeDocument/2006/relationships/font" Target="fonts/font3.fntdata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sandra Katsikaronis" userId="dbddf097-a7de-4599-abd9-39b94b17111c" providerId="ADAL" clId="{F27A4484-A1C6-47E1-9AB7-01672727A6AD}"/>
    <pc:docChg chg="modSld">
      <pc:chgData name="Cassandra Katsikaronis" userId="dbddf097-a7de-4599-abd9-39b94b17111c" providerId="ADAL" clId="{F27A4484-A1C6-47E1-9AB7-01672727A6AD}" dt="2026-04-13T04:28:58.599" v="61" actId="13244"/>
      <pc:docMkLst>
        <pc:docMk/>
      </pc:docMkLst>
      <pc:sldChg chg="modSp mod">
        <pc:chgData name="Cassandra Katsikaronis" userId="dbddf097-a7de-4599-abd9-39b94b17111c" providerId="ADAL" clId="{F27A4484-A1C6-47E1-9AB7-01672727A6AD}" dt="2026-04-13T04:28:23.582" v="50" actId="13244"/>
        <pc:sldMkLst>
          <pc:docMk/>
          <pc:sldMk cId="516285872" sldId="256"/>
        </pc:sldMkLst>
        <pc:spChg chg="mod">
          <ac:chgData name="Cassandra Katsikaronis" userId="dbddf097-a7de-4599-abd9-39b94b17111c" providerId="ADAL" clId="{F27A4484-A1C6-47E1-9AB7-01672727A6AD}" dt="2026-04-13T04:27:27.613" v="39" actId="13244"/>
          <ac:spMkLst>
            <pc:docMk/>
            <pc:sldMk cId="516285872" sldId="256"/>
            <ac:spMk id="9" creationId="{EFCCA978-7A76-9EFA-ADF0-1DCE7A0F6CB4}"/>
          </ac:spMkLst>
        </pc:spChg>
        <pc:spChg chg="mod">
          <ac:chgData name="Cassandra Katsikaronis" userId="dbddf097-a7de-4599-abd9-39b94b17111c" providerId="ADAL" clId="{F27A4484-A1C6-47E1-9AB7-01672727A6AD}" dt="2026-04-13T04:26:01.819" v="3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Cassandra Katsikaronis" userId="dbddf097-a7de-4599-abd9-39b94b17111c" providerId="ADAL" clId="{F27A4484-A1C6-47E1-9AB7-01672727A6AD}" dt="2026-04-13T04:27:51.901" v="45" actId="13244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Cassandra Katsikaronis" userId="dbddf097-a7de-4599-abd9-39b94b17111c" providerId="ADAL" clId="{F27A4484-A1C6-47E1-9AB7-01672727A6AD}" dt="2026-04-13T04:27:50.285" v="44" actId="13244"/>
          <ac:spMkLst>
            <pc:docMk/>
            <pc:sldMk cId="516285872" sldId="256"/>
            <ac:spMk id="19" creationId="{C9822B18-5CFC-755F-7795-7E886F774CA9}"/>
          </ac:spMkLst>
        </pc:spChg>
        <pc:spChg chg="mod">
          <ac:chgData name="Cassandra Katsikaronis" userId="dbddf097-a7de-4599-abd9-39b94b17111c" providerId="ADAL" clId="{F27A4484-A1C6-47E1-9AB7-01672727A6AD}" dt="2026-04-13T04:27:44.497" v="43" actId="962"/>
          <ac:spMkLst>
            <pc:docMk/>
            <pc:sldMk cId="516285872" sldId="256"/>
            <ac:spMk id="21" creationId="{DB42F69D-660C-0571-DC24-94A3CF80203D}"/>
          </ac:spMkLst>
        </pc:spChg>
        <pc:spChg chg="mod">
          <ac:chgData name="Cassandra Katsikaronis" userId="dbddf097-a7de-4599-abd9-39b94b17111c" providerId="ADAL" clId="{F27A4484-A1C6-47E1-9AB7-01672727A6AD}" dt="2026-04-13T04:27:44.497" v="43" actId="962"/>
          <ac:spMkLst>
            <pc:docMk/>
            <pc:sldMk cId="516285872" sldId="256"/>
            <ac:spMk id="25" creationId="{75376F4C-D7D9-7639-69AF-EF18DF39ED21}"/>
          </ac:spMkLst>
        </pc:spChg>
        <pc:spChg chg="mod">
          <ac:chgData name="Cassandra Katsikaronis" userId="dbddf097-a7de-4599-abd9-39b94b17111c" providerId="ADAL" clId="{F27A4484-A1C6-47E1-9AB7-01672727A6AD}" dt="2026-04-13T04:27:36.947" v="40" actId="13244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Cassandra Katsikaronis" userId="dbddf097-a7de-4599-abd9-39b94b17111c" providerId="ADAL" clId="{F27A4484-A1C6-47E1-9AB7-01672727A6AD}" dt="2026-04-13T04:27:36.947" v="40" actId="13244"/>
          <ac:spMkLst>
            <pc:docMk/>
            <pc:sldMk cId="516285872" sldId="256"/>
            <ac:spMk id="28" creationId="{CA136428-351A-9F6C-039A-5B1DEFE2C21B}"/>
          </ac:spMkLst>
        </pc:spChg>
        <pc:spChg chg="mod">
          <ac:chgData name="Cassandra Katsikaronis" userId="dbddf097-a7de-4599-abd9-39b94b17111c" providerId="ADAL" clId="{F27A4484-A1C6-47E1-9AB7-01672727A6AD}" dt="2026-04-13T04:28:05.767" v="47" actId="13244"/>
          <ac:spMkLst>
            <pc:docMk/>
            <pc:sldMk cId="516285872" sldId="256"/>
            <ac:spMk id="29" creationId="{27668873-4853-29CF-90A6-CF4960D50024}"/>
          </ac:spMkLst>
        </pc:spChg>
        <pc:spChg chg="mod">
          <ac:chgData name="Cassandra Katsikaronis" userId="dbddf097-a7de-4599-abd9-39b94b17111c" providerId="ADAL" clId="{F27A4484-A1C6-47E1-9AB7-01672727A6AD}" dt="2026-04-13T04:28:10.394" v="48" actId="13244"/>
          <ac:spMkLst>
            <pc:docMk/>
            <pc:sldMk cId="516285872" sldId="256"/>
            <ac:spMk id="39" creationId="{A5637695-C0FD-B632-3D50-E5D0B1B53505}"/>
          </ac:spMkLst>
        </pc:spChg>
        <pc:spChg chg="mod">
          <ac:chgData name="Cassandra Katsikaronis" userId="dbddf097-a7de-4599-abd9-39b94b17111c" providerId="ADAL" clId="{F27A4484-A1C6-47E1-9AB7-01672727A6AD}" dt="2026-04-13T04:28:14.127" v="49" actId="13244"/>
          <ac:spMkLst>
            <pc:docMk/>
            <pc:sldMk cId="516285872" sldId="256"/>
            <ac:spMk id="42" creationId="{DAF1E879-91AF-08E8-E59D-7B7495D8C3E6}"/>
          </ac:spMkLst>
        </pc:spChg>
        <pc:graphicFrameChg chg="mod modGraphic">
          <ac:chgData name="Cassandra Katsikaronis" userId="dbddf097-a7de-4599-abd9-39b94b17111c" providerId="ADAL" clId="{F27A4484-A1C6-47E1-9AB7-01672727A6AD}" dt="2026-04-13T04:28:23.582" v="50" actId="13244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Cassandra Katsikaronis" userId="dbddf097-a7de-4599-abd9-39b94b17111c" providerId="ADAL" clId="{F27A4484-A1C6-47E1-9AB7-01672727A6AD}" dt="2026-04-13T04:25:57.044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Cassandra Katsikaronis" userId="dbddf097-a7de-4599-abd9-39b94b17111c" providerId="ADAL" clId="{F27A4484-A1C6-47E1-9AB7-01672727A6AD}" dt="2026-04-13T04:26:26.250" v="16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Cassandra Katsikaronis" userId="dbddf097-a7de-4599-abd9-39b94b17111c" providerId="ADAL" clId="{F27A4484-A1C6-47E1-9AB7-01672727A6AD}" dt="2026-04-13T04:28:05.767" v="47" actId="13244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Cassandra Katsikaronis" userId="dbddf097-a7de-4599-abd9-39b94b17111c" providerId="ADAL" clId="{F27A4484-A1C6-47E1-9AB7-01672727A6AD}" dt="2026-04-13T04:26:23.460" v="12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Cassandra Katsikaronis" userId="dbddf097-a7de-4599-abd9-39b94b17111c" providerId="ADAL" clId="{F27A4484-A1C6-47E1-9AB7-01672727A6AD}" dt="2026-04-13T04:26:24.010" v="13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Cassandra Katsikaronis" userId="dbddf097-a7de-4599-abd9-39b94b17111c" providerId="ADAL" clId="{F27A4484-A1C6-47E1-9AB7-01672727A6AD}" dt="2026-04-13T04:26:24.552" v="14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Cassandra Katsikaronis" userId="dbddf097-a7de-4599-abd9-39b94b17111c" providerId="ADAL" clId="{F27A4484-A1C6-47E1-9AB7-01672727A6AD}" dt="2026-04-13T04:26:25.281" v="15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Cassandra Katsikaronis" userId="dbddf097-a7de-4599-abd9-39b94b17111c" providerId="ADAL" clId="{F27A4484-A1C6-47E1-9AB7-01672727A6AD}" dt="2026-04-13T04:28:10.394" v="48" actId="13244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Cassandra Katsikaronis" userId="dbddf097-a7de-4599-abd9-39b94b17111c" providerId="ADAL" clId="{F27A4484-A1C6-47E1-9AB7-01672727A6AD}" dt="2026-04-13T04:28:14.127" v="49" actId="13244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Cassandra Katsikaronis" userId="dbddf097-a7de-4599-abd9-39b94b17111c" providerId="ADAL" clId="{F27A4484-A1C6-47E1-9AB7-01672727A6AD}" dt="2026-04-13T04:27:27.613" v="39" actId="13244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Cassandra Katsikaronis" userId="dbddf097-a7de-4599-abd9-39b94b17111c" providerId="ADAL" clId="{F27A4484-A1C6-47E1-9AB7-01672727A6AD}" dt="2026-04-13T04:26:27.318" v="17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Cassandra Katsikaronis" userId="dbddf097-a7de-4599-abd9-39b94b17111c" providerId="ADAL" clId="{F27A4484-A1C6-47E1-9AB7-01672727A6AD}" dt="2026-04-13T04:28:58.599" v="61" actId="13244"/>
        <pc:sldMkLst>
          <pc:docMk/>
          <pc:sldMk cId="3242740232" sldId="257"/>
        </pc:sldMkLst>
        <pc:spChg chg="mod">
          <ac:chgData name="Cassandra Katsikaronis" userId="dbddf097-a7de-4599-abd9-39b94b17111c" providerId="ADAL" clId="{F27A4484-A1C6-47E1-9AB7-01672727A6AD}" dt="2026-04-13T04:26:38.166" v="26" actId="962"/>
          <ac:spMkLst>
            <pc:docMk/>
            <pc:sldMk cId="3242740232" sldId="257"/>
            <ac:spMk id="10" creationId="{C2B0C5F1-26A5-B58D-3E7F-7266F76998E9}"/>
          </ac:spMkLst>
        </pc:spChg>
        <pc:spChg chg="mod">
          <ac:chgData name="Cassandra Katsikaronis" userId="dbddf097-a7de-4599-abd9-39b94b17111c" providerId="ADAL" clId="{F27A4484-A1C6-47E1-9AB7-01672727A6AD}" dt="2026-04-13T04:28:58.599" v="61" actId="13244"/>
          <ac:spMkLst>
            <pc:docMk/>
            <pc:sldMk cId="3242740232" sldId="257"/>
            <ac:spMk id="16" creationId="{C9B40A32-1976-24ED-E0C2-E589E091F20A}"/>
          </ac:spMkLst>
        </pc:spChg>
        <pc:spChg chg="mod">
          <ac:chgData name="Cassandra Katsikaronis" userId="dbddf097-a7de-4599-abd9-39b94b17111c" providerId="ADAL" clId="{F27A4484-A1C6-47E1-9AB7-01672727A6AD}" dt="2026-04-13T04:28:50.714" v="60" actId="13244"/>
          <ac:spMkLst>
            <pc:docMk/>
            <pc:sldMk cId="3242740232" sldId="257"/>
            <ac:spMk id="1050" creationId="{95F62D5A-A07D-263C-5000-EE7ED1E1AFB8}"/>
          </ac:spMkLst>
        </pc:spChg>
        <pc:picChg chg="mod">
          <ac:chgData name="Cassandra Katsikaronis" userId="dbddf097-a7de-4599-abd9-39b94b17111c" providerId="ADAL" clId="{F27A4484-A1C6-47E1-9AB7-01672727A6AD}" dt="2026-04-13T04:26:33.060" v="22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Cassandra Katsikaronis" userId="dbddf097-a7de-4599-abd9-39b94b17111c" providerId="ADAL" clId="{F27A4484-A1C6-47E1-9AB7-01672727A6AD}" dt="2026-04-13T04:26:33.614" v="23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Cassandra Katsikaronis" userId="dbddf097-a7de-4599-abd9-39b94b17111c" providerId="ADAL" clId="{F27A4484-A1C6-47E1-9AB7-01672727A6AD}" dt="2026-04-13T04:26:56.901" v="31" actId="962"/>
          <ac:picMkLst>
            <pc:docMk/>
            <pc:sldMk cId="3242740232" sldId="257"/>
            <ac:picMk id="5" creationId="{30BF4365-084E-2B33-604E-EDD8064DAA35}"/>
          </ac:picMkLst>
        </pc:picChg>
        <pc:picChg chg="mod">
          <ac:chgData name="Cassandra Katsikaronis" userId="dbddf097-a7de-4599-abd9-39b94b17111c" providerId="ADAL" clId="{F27A4484-A1C6-47E1-9AB7-01672727A6AD}" dt="2026-04-13T04:26:59.037" v="32" actId="962"/>
          <ac:picMkLst>
            <pc:docMk/>
            <pc:sldMk cId="3242740232" sldId="257"/>
            <ac:picMk id="7" creationId="{F35C6FBD-371D-0F33-87F8-FB1C567EB109}"/>
          </ac:picMkLst>
        </pc:picChg>
        <pc:picChg chg="mod">
          <ac:chgData name="Cassandra Katsikaronis" userId="dbddf097-a7de-4599-abd9-39b94b17111c" providerId="ADAL" clId="{F27A4484-A1C6-47E1-9AB7-01672727A6AD}" dt="2026-04-13T04:26:36.825" v="25" actId="962"/>
          <ac:picMkLst>
            <pc:docMk/>
            <pc:sldMk cId="3242740232" sldId="257"/>
            <ac:picMk id="9" creationId="{9864B132-818F-5318-D112-F8F3A3CD83DB}"/>
          </ac:picMkLst>
        </pc:picChg>
        <pc:picChg chg="mod">
          <ac:chgData name="Cassandra Katsikaronis" userId="dbddf097-a7de-4599-abd9-39b94b17111c" providerId="ADAL" clId="{F27A4484-A1C6-47E1-9AB7-01672727A6AD}" dt="2026-04-13T04:26:38.787" v="27" actId="962"/>
          <ac:picMkLst>
            <pc:docMk/>
            <pc:sldMk cId="3242740232" sldId="257"/>
            <ac:picMk id="11" creationId="{6A1AF540-70A7-018B-CF86-F80BBE1BF515}"/>
          </ac:picMkLst>
        </pc:picChg>
        <pc:picChg chg="mod">
          <ac:chgData name="Cassandra Katsikaronis" userId="dbddf097-a7de-4599-abd9-39b94b17111c" providerId="ADAL" clId="{F27A4484-A1C6-47E1-9AB7-01672727A6AD}" dt="2026-04-13T04:26:59.596" v="33" actId="962"/>
          <ac:picMkLst>
            <pc:docMk/>
            <pc:sldMk cId="3242740232" sldId="257"/>
            <ac:picMk id="18" creationId="{7A344A08-7A60-A39A-88E7-9A0301C98402}"/>
          </ac:picMkLst>
        </pc:picChg>
        <pc:picChg chg="mod">
          <ac:chgData name="Cassandra Katsikaronis" userId="dbddf097-a7de-4599-abd9-39b94b17111c" providerId="ADAL" clId="{F27A4484-A1C6-47E1-9AB7-01672727A6AD}" dt="2026-04-13T04:27:00.130" v="34" actId="962"/>
          <ac:picMkLst>
            <pc:docMk/>
            <pc:sldMk cId="3242740232" sldId="257"/>
            <ac:picMk id="20" creationId="{D3AEABA2-F8B2-B3D9-E676-CF9A25E0CD8D}"/>
          </ac:picMkLst>
        </pc:picChg>
        <pc:picChg chg="mod">
          <ac:chgData name="Cassandra Katsikaronis" userId="dbddf097-a7de-4599-abd9-39b94b17111c" providerId="ADAL" clId="{F27A4484-A1C6-47E1-9AB7-01672727A6AD}" dt="2026-04-13T04:27:00.808" v="35" actId="962"/>
          <ac:picMkLst>
            <pc:docMk/>
            <pc:sldMk cId="3242740232" sldId="257"/>
            <ac:picMk id="21" creationId="{0098EEAE-2E29-1204-8904-A795A50173F2}"/>
          </ac:picMkLst>
        </pc:picChg>
        <pc:picChg chg="mod">
          <ac:chgData name="Cassandra Katsikaronis" userId="dbddf097-a7de-4599-abd9-39b94b17111c" providerId="ADAL" clId="{F27A4484-A1C6-47E1-9AB7-01672727A6AD}" dt="2026-04-13T04:26:32.185" v="21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Cassandra Katsikaronis" userId="dbddf097-a7de-4599-abd9-39b94b17111c" providerId="ADAL" clId="{F27A4484-A1C6-47E1-9AB7-01672727A6AD}" dt="2026-04-13T04:26:36.170" v="24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1384995"/>
          </a:xfrm>
        </p:spPr>
        <p:txBody>
          <a:bodyPr wrap="square" anchor="t" anchorCtr="0">
            <a:spAutoFit/>
          </a:bodyPr>
          <a:lstStyle/>
          <a:p>
            <a:pPr algn="r">
              <a:lnSpc>
                <a:spcPct val="100000"/>
              </a:lnSpc>
              <a:spcBef>
                <a:spcPts val="1800"/>
              </a:spcBef>
            </a:pPr>
            <a:r>
              <a:rPr lang="ar-SA" sz="2000" b="1" dirty="0">
                <a:solidFill>
                  <a:srgbClr val="FF0000"/>
                </a:solidFill>
              </a:rPr>
              <a:t>كبار السن المتمكنون من التكنولوجيا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ar-SA" sz="3200" b="1" dirty="0"/>
              <a:t>الوحدة الرابعة: تصفّح الإنترنت بأمان</a:t>
            </a:r>
            <a:br>
              <a:rPr lang="ar-SA" sz="3200" dirty="0"/>
            </a:br>
            <a:endParaRPr lang="en-AU" sz="3200" b="1" dirty="0"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1353" y="1528080"/>
            <a:ext cx="6483381" cy="2304221"/>
          </a:xfrm>
        </p:spPr>
        <p:txBody>
          <a:bodyPr wrap="square" lIns="90000">
            <a:spAutoFit/>
          </a:bodyPr>
          <a:lstStyle/>
          <a:p>
            <a:pPr algn="r" rtl="1"/>
            <a:r>
              <a:rPr lang="ar-SA" sz="1600" b="1" dirty="0"/>
              <a:t>أستطيع أن:</a:t>
            </a:r>
          </a:p>
          <a:p>
            <a:pPr marL="171450" indent="-171450" algn="r" rtl="1">
              <a:buFont typeface="Wingdings" panose="05000000000000000000" pitchFamily="2" charset="2"/>
              <a:buChar char="q"/>
            </a:pPr>
            <a:r>
              <a:rPr lang="ar-SA" sz="1200" dirty="0"/>
              <a:t>أشرح ما هو الإنترنت وكيف يمكن استخدامه.</a:t>
            </a:r>
          </a:p>
          <a:p>
            <a:pPr marL="171450" indent="-171450" algn="r" rtl="1">
              <a:buFont typeface="Wingdings" panose="05000000000000000000" pitchFamily="2" charset="2"/>
              <a:buChar char="q"/>
            </a:pPr>
            <a:r>
              <a:rPr lang="ar-SA" sz="1200" dirty="0"/>
              <a:t>أستخدم متصفح الويب للبحث عن معلومات يومية.</a:t>
            </a:r>
          </a:p>
          <a:p>
            <a:pPr marL="171450" indent="-171450" algn="r" rtl="1">
              <a:buFont typeface="Wingdings" panose="05000000000000000000" pitchFamily="2" charset="2"/>
              <a:buChar char="q"/>
            </a:pPr>
            <a:r>
              <a:rPr lang="ar-SA" sz="1200" dirty="0"/>
              <a:t>أتعرف على المواقع الآمنة والموثوقة وعلامات التحذير في المواقع الخطِرة.</a:t>
            </a:r>
          </a:p>
          <a:p>
            <a:pPr marL="171450" indent="-171450" algn="r" rtl="1">
              <a:buFont typeface="Wingdings" panose="05000000000000000000" pitchFamily="2" charset="2"/>
              <a:buChar char="q"/>
            </a:pPr>
            <a:r>
              <a:rPr lang="ar-SA" sz="1200" dirty="0"/>
              <a:t>أتنقّل بين المواقع باستخدام علامات التبويب.</a:t>
            </a:r>
          </a:p>
          <a:p>
            <a:pPr marL="171450" indent="-171450" algn="r" rtl="1">
              <a:buFont typeface="Wingdings" panose="05000000000000000000" pitchFamily="2" charset="2"/>
              <a:buChar char="q"/>
            </a:pPr>
            <a:r>
              <a:rPr lang="ar-SA" sz="1200" dirty="0"/>
              <a:t>أعود إلى موقع مفضل باستخدام الإشارات المرجعية أو سجلّ التصفح.</a:t>
            </a:r>
          </a:p>
          <a:p>
            <a:pPr algn="r" rtl="1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3358" y="8756209"/>
            <a:ext cx="534277" cy="612000"/>
          </a:xfrm>
          <a:prstGeom prst="rect">
            <a:avLst/>
          </a:prstGeom>
        </p:spPr>
      </p:pic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5225570" y="3793339"/>
            <a:ext cx="2369854" cy="1100301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600" b="1" dirty="0">
                <a:solidFill>
                  <a:schemeClr val="accent2"/>
                </a:solidFill>
              </a:rPr>
              <a:t>النقاط الرئيسية المستفادة</a:t>
            </a:r>
            <a:endParaRPr lang="ar-EG" sz="1600" b="1" dirty="0">
              <a:solidFill>
                <a:schemeClr val="accent2"/>
              </a:solidFill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200" dirty="0"/>
              <a:t>أهم ما تعلمته اليوم هو: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05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8" name="Rounded Rectangle 27" descr="Textbox">
            <a:extLst>
              <a:ext uri="{FF2B5EF4-FFF2-40B4-BE49-F238E27FC236}">
                <a16:creationId xmlns:a16="http://schemas.microsoft.com/office/drawing/2014/main" id="{CA136428-351A-9F6C-039A-5B1DEFE2C21B}"/>
              </a:ext>
            </a:extLst>
          </p:cNvPr>
          <p:cNvSpPr/>
          <p:nvPr/>
        </p:nvSpPr>
        <p:spPr>
          <a:xfrm>
            <a:off x="4026820" y="4564363"/>
            <a:ext cx="3568604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1" name="Subtitle 2" descr="Textbox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878299" y="3872519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EG" sz="1600" b="1" dirty="0">
                <a:solidFill>
                  <a:schemeClr val="accent2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الدعم</a:t>
            </a: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r>
              <a:rPr lang="ar-EG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يمكنني الحصول على الدعم من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5" name="Rounded Rectangle 24" descr="Textbox">
            <a:extLst>
              <a:ext uri="{FF2B5EF4-FFF2-40B4-BE49-F238E27FC236}">
                <a16:creationId xmlns:a16="http://schemas.microsoft.com/office/drawing/2014/main" id="{75376F4C-D7D9-7639-69AF-EF18DF39ED21}"/>
              </a:ext>
            </a:extLst>
          </p:cNvPr>
          <p:cNvSpPr/>
          <p:nvPr/>
        </p:nvSpPr>
        <p:spPr>
          <a:xfrm>
            <a:off x="827953" y="4564363"/>
            <a:ext cx="2369854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3549572" y="6485945"/>
            <a:ext cx="4075162" cy="112338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EG" sz="1600" b="1" dirty="0">
                <a:solidFill>
                  <a:schemeClr val="accent2"/>
                </a:solidFill>
              </a:rPr>
              <a:t>خطة</a:t>
            </a:r>
            <a:r>
              <a:rPr lang="ar-SA" sz="1600" b="1" dirty="0">
                <a:solidFill>
                  <a:schemeClr val="accent2"/>
                </a:solidFill>
              </a:rPr>
              <a:t> العمل الخاصة بي</a:t>
            </a:r>
            <a:endParaRPr lang="ar-EG" sz="1600" b="1" dirty="0">
              <a:solidFill>
                <a:schemeClr val="accent2"/>
              </a:solidFill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200" dirty="0"/>
              <a:t>خلال الأسبوع القادم، سأقوم بـ: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9" name="Rounded Rectangle 18" descr="Textbox">
            <a:extLst>
              <a:ext uri="{FF2B5EF4-FFF2-40B4-BE49-F238E27FC236}">
                <a16:creationId xmlns:a16="http://schemas.microsoft.com/office/drawing/2014/main" id="{C9822B18-5CFC-755F-7795-7E886F774CA9}"/>
              </a:ext>
            </a:extLst>
          </p:cNvPr>
          <p:cNvSpPr/>
          <p:nvPr/>
        </p:nvSpPr>
        <p:spPr>
          <a:xfrm>
            <a:off x="5414811" y="7431087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63422" y="7089994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5140918" y="7163819"/>
            <a:ext cx="657849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ar-EG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7" name="Rounded Rectangle 16" descr="Textbox">
            <a:extLst>
              <a:ext uri="{FF2B5EF4-FFF2-40B4-BE49-F238E27FC236}">
                <a16:creationId xmlns:a16="http://schemas.microsoft.com/office/drawing/2014/main" id="{388DBB9D-91A2-3502-8D20-32F463636798}"/>
              </a:ext>
            </a:extLst>
          </p:cNvPr>
          <p:cNvSpPr/>
          <p:nvPr/>
        </p:nvSpPr>
        <p:spPr>
          <a:xfrm>
            <a:off x="2995594" y="7433916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39794" y="7078399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2902380" y="713483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5" name="Rounded Rectangle 14" descr="Textbox">
            <a:extLst>
              <a:ext uri="{FF2B5EF4-FFF2-40B4-BE49-F238E27FC236}">
                <a16:creationId xmlns:a16="http://schemas.microsoft.com/office/drawing/2014/main" id="{D9F1F963-FDA6-C9B7-37DC-5F9F1FAA0074}"/>
              </a:ext>
            </a:extLst>
          </p:cNvPr>
          <p:cNvSpPr/>
          <p:nvPr/>
        </p:nvSpPr>
        <p:spPr>
          <a:xfrm>
            <a:off x="594251" y="7425429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3818" y="7052527"/>
            <a:ext cx="714580" cy="687844"/>
          </a:xfrm>
          <a:prstGeom prst="rect">
            <a:avLst/>
          </a:prstGeom>
        </p:spPr>
      </p:pic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488222" y="713483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ar-EG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9398347" y="667877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EG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ملاحظاتي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319782"/>
              </p:ext>
            </p:extLst>
          </p:nvPr>
        </p:nvGraphicFramePr>
        <p:xfrm>
          <a:off x="8853123" y="1006431"/>
          <a:ext cx="3707175" cy="7531357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1134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21873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1134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61091" y="1528080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93180" y="6434970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48153" y="3865899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83313" y="3804056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06538" y="8756209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15669" y="8798706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17199" y="298753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كبار السن المتمكنون من التكنولوجيا</a:t>
            </a:r>
            <a:br>
              <a:rPr kumimoji="0" lang="en-AU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الوحدة الرابعة: تصفّح الإنترنت بأمان</a:t>
            </a:r>
            <a:br>
              <a:rPr kumimoji="0" lang="ar-SA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+mj-cs"/>
              </a:rPr>
            </a:br>
            <a:endParaRPr kumimoji="0" lang="en-AU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elstra Display" panose="020B0504040000000004" pitchFamily="34" charset="77"/>
              <a:ea typeface="Telstra Display" panose="020B0504040000000004" pitchFamily="34" charset="77"/>
              <a:cs typeface="+mj-cs"/>
            </a:endParaRP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6105" y="1089367"/>
            <a:ext cx="3015826" cy="8239179"/>
          </a:xfrm>
        </p:spPr>
        <p:txBody>
          <a:bodyPr wrap="square" lIns="90000">
            <a:spAutoFit/>
          </a:bodyPr>
          <a:lstStyle/>
          <a:p>
            <a:pPr algn="r" rtl="1"/>
            <a:r>
              <a:rPr lang="ar-EG" sz="1600" b="1" dirty="0">
                <a:solidFill>
                  <a:schemeClr val="accent1"/>
                </a:solidFill>
              </a:rPr>
              <a:t>م</a:t>
            </a:r>
            <a:r>
              <a:rPr lang="ar-SA" sz="1600" b="1" dirty="0">
                <a:solidFill>
                  <a:schemeClr val="accent1"/>
                </a:solidFill>
              </a:rPr>
              <a:t>ا هو الإنترنت؟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200" dirty="0"/>
              <a:t>الإنترنت يربط الناس ببعضهم البعض عبر أجهزة الكمبيوتر والهواتف والأجهزة الأخرى حول العالم.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200" dirty="0"/>
              <a:t>يمكنك استخدامه للبحث عن وصفات طعام، ومعلومات صحية، وأخبار، والتسوّق، وغير ذلك الكثير.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200" dirty="0"/>
              <a:t>للوصول إلى الإنترنت، يجب أن يكون جهازك متصلاً بشبكة الواي فاي أو ببيانات الهاتف المحمول.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200" dirty="0"/>
              <a:t>تستخدم متصفح الإنترنت مثل </a:t>
            </a:r>
            <a:r>
              <a:rPr lang="ar-EG" sz="1200" dirty="0"/>
              <a:t>(</a:t>
            </a:r>
            <a:r>
              <a:rPr lang="ar-SA" sz="1200" dirty="0"/>
              <a:t>كروم او سفاري</a:t>
            </a:r>
            <a:r>
              <a:rPr lang="ar-EG" sz="1200" dirty="0"/>
              <a:t>)</a:t>
            </a:r>
            <a:r>
              <a:rPr lang="ar-SA" sz="1200" dirty="0"/>
              <a:t> للدخول إلى المواقع، وتستخدم محرك بحث </a:t>
            </a:r>
            <a:r>
              <a:rPr lang="ar-EG" sz="1200" dirty="0"/>
              <a:t>(</a:t>
            </a:r>
            <a:r>
              <a:rPr lang="ar-SA" sz="1200" dirty="0"/>
              <a:t>مثل جوجل</a:t>
            </a:r>
            <a:r>
              <a:rPr lang="ar-EG" sz="1200" dirty="0"/>
              <a:t>)</a:t>
            </a:r>
            <a:r>
              <a:rPr lang="ar-SA" sz="1200" dirty="0"/>
              <a:t> للعثور على ما تحتاج إليه.</a:t>
            </a:r>
          </a:p>
          <a:p>
            <a:pPr algn="r" rtl="1"/>
            <a:r>
              <a:rPr lang="ar-SA" sz="1600" b="1" dirty="0">
                <a:solidFill>
                  <a:schemeClr val="accent1"/>
                </a:solidFill>
              </a:rPr>
              <a:t>البحث</a:t>
            </a:r>
            <a:r>
              <a:rPr lang="ar-EG" sz="1600" b="1" dirty="0">
                <a:solidFill>
                  <a:schemeClr val="accent1"/>
                </a:solidFill>
              </a:rPr>
              <a:t> على</a:t>
            </a:r>
            <a:r>
              <a:rPr lang="ar-SA" sz="1600" b="1" dirty="0">
                <a:solidFill>
                  <a:schemeClr val="accent1"/>
                </a:solidFill>
              </a:rPr>
              <a:t> الإنترنت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200" dirty="0"/>
              <a:t>اكتب كلمات مفتاحية أو سؤالًا قصيرًا (وليس فقرة كاملة) في شريط البحث.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200" dirty="0"/>
              <a:t>انظر إلى العنوان باللون الأزرق، و</a:t>
            </a:r>
            <a:r>
              <a:rPr lang="ar-EG" sz="1200" dirty="0"/>
              <a:t>رابط باللون الاخضر او الرمادي </a:t>
            </a:r>
            <a:r>
              <a:rPr lang="ar-SA" sz="1200" dirty="0"/>
              <a:t>(</a:t>
            </a:r>
            <a:r>
              <a:rPr lang="ar-EG" sz="1200" dirty="0"/>
              <a:t>عنوان </a:t>
            </a:r>
            <a:r>
              <a:rPr lang="ar-SA" sz="1200" dirty="0"/>
              <a:t> الموقع)، والوصف القصير.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200" dirty="0"/>
              <a:t>اضغط على الرابط لفتحه، واستخدم سهم الرجوع للعودة إلى نتائج البحث.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1200" dirty="0"/>
              <a:t>استخدم علامات التبويب مثل "الصور" أو "الأخبار" لتصفية النتائج.</a:t>
            </a:r>
          </a:p>
          <a:p>
            <a:pPr algn="r" rtl="1"/>
            <a:r>
              <a:rPr lang="ar-SA" sz="1600" b="1" dirty="0">
                <a:solidFill>
                  <a:schemeClr val="accent1"/>
                </a:solidFill>
              </a:rPr>
              <a:t>استخدام علامات التبويب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تسمح لك </a:t>
            </a:r>
            <a:r>
              <a:rPr lang="ar-SA" sz="1200" b="1" dirty="0"/>
              <a:t>علامات التبويب </a:t>
            </a:r>
            <a:r>
              <a:rPr lang="en-GB" sz="1200" b="1" dirty="0"/>
              <a:t> (Tabs)</a:t>
            </a:r>
            <a:r>
              <a:rPr lang="ar-SA" sz="1200" dirty="0"/>
              <a:t>بفتح عدة مواقع في نفس الوقت (مثل تقليب صفحات كتاب).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لفتح علامة تبويب جديدة: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افتح متصفح الإنترنت.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اضغط على أيقونة علامات التبويب (غالبًا تكون مربعين متداخلين أو رقمًا داخل مربع).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اضغط على علامة (+) لفتح علامة تبويب جديدة.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4257139" y="1168412"/>
            <a:ext cx="3846865" cy="8542851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600" b="1" dirty="0">
                <a:solidFill>
                  <a:schemeClr val="accent1"/>
                </a:solidFill>
              </a:rPr>
              <a:t>العودة إلى المواقع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تتيح لك </a:t>
            </a:r>
            <a:r>
              <a:rPr lang="ar-SA" sz="1200" b="1" dirty="0"/>
              <a:t>الإشارات المرجعية</a:t>
            </a:r>
            <a:r>
              <a:rPr lang="en-GB" sz="1200" b="1" dirty="0"/>
              <a:t>(Bookmarks) </a:t>
            </a:r>
            <a:r>
              <a:rPr lang="ar-SA" sz="1200" b="1" dirty="0"/>
              <a:t> </a:t>
            </a:r>
            <a:r>
              <a:rPr lang="ar-SA" sz="1200" dirty="0"/>
              <a:t>حفظ مواقعك المفضّلة لتتمكّن من العودة إليها بسهولة.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لحفظ موقع كمفضّل: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انتقل إلى موقع مفيد (مثل</a:t>
            </a:r>
            <a:r>
              <a:rPr lang="ar-EG" sz="1200" dirty="0"/>
              <a:t> موقع </a:t>
            </a:r>
            <a:r>
              <a:rPr lang="en-GB" sz="1200" dirty="0"/>
              <a:t>www.abc.net.au</a:t>
            </a:r>
            <a:r>
              <a:rPr lang="ar-SA" sz="1200" dirty="0"/>
              <a:t> </a:t>
            </a:r>
            <a:r>
              <a:rPr lang="ar-EG" sz="1200" dirty="0"/>
              <a:t>او </a:t>
            </a:r>
            <a:r>
              <a:rPr lang="ar-SA" sz="1200" dirty="0"/>
              <a:t>موقع مكتبة محلية)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من قائمة المتصفح، اختر الإشارات المرجعية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اختر </a:t>
            </a:r>
            <a:r>
              <a:rPr lang="ar-EG" sz="1200" dirty="0"/>
              <a:t>"</a:t>
            </a:r>
            <a:r>
              <a:rPr lang="ar-SA" sz="1200" dirty="0"/>
              <a:t>إضافة إلى الإشارات المرجعية</a:t>
            </a:r>
            <a:r>
              <a:rPr lang="ar-EG" sz="1200" dirty="0"/>
              <a:t>"</a:t>
            </a:r>
            <a:r>
              <a:rPr lang="ar-SA" sz="1200" dirty="0"/>
              <a:t> أو </a:t>
            </a:r>
            <a:r>
              <a:rPr lang="ar-EG" sz="1200" dirty="0"/>
              <a:t>"</a:t>
            </a:r>
            <a:r>
              <a:rPr lang="ar-SA" sz="1200" dirty="0"/>
              <a:t>إضافة إلى المفضّلات</a:t>
            </a:r>
            <a:r>
              <a:rPr lang="ar-EG" sz="1200" dirty="0"/>
              <a:t>"</a:t>
            </a:r>
            <a:endParaRPr lang="ar-SA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يساعدك </a:t>
            </a:r>
            <a:r>
              <a:rPr lang="ar-SA" sz="1200" b="1" dirty="0"/>
              <a:t>سجل</a:t>
            </a:r>
            <a:r>
              <a:rPr lang="ar-SA" sz="1200" dirty="0"/>
              <a:t> </a:t>
            </a:r>
            <a:r>
              <a:rPr lang="ar-SA" sz="1200" b="1" dirty="0"/>
              <a:t>التصفح </a:t>
            </a:r>
            <a:r>
              <a:rPr lang="en-GB" sz="1200" dirty="0"/>
              <a:t> </a:t>
            </a:r>
            <a:r>
              <a:rPr lang="en-GB" sz="1200" b="1" dirty="0"/>
              <a:t>(History)</a:t>
            </a:r>
            <a:r>
              <a:rPr lang="ar-SA" sz="1200" dirty="0"/>
              <a:t>على العثور على المواقع التي زرتها سابقًا.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لعرض السجل: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من قائمة المتصفح، اختر </a:t>
            </a:r>
            <a:r>
              <a:rPr lang="ar-EG" sz="1200" dirty="0"/>
              <a:t>"</a:t>
            </a:r>
            <a:r>
              <a:rPr lang="ar-SA" sz="1200" dirty="0"/>
              <a:t>السجل</a:t>
            </a:r>
            <a:r>
              <a:rPr lang="ar-EG" sz="1200" dirty="0"/>
              <a:t>"</a:t>
            </a:r>
            <a:endParaRPr lang="ar-SA" sz="1200" dirty="0"/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اختر الصفحة التي تريد إعادة فتحها</a:t>
            </a:r>
          </a:p>
          <a:p>
            <a:pPr algn="r" rtl="1"/>
            <a:r>
              <a:rPr lang="ar-SA" sz="1600" b="1" dirty="0">
                <a:solidFill>
                  <a:schemeClr val="accent1"/>
                </a:solidFill>
              </a:rPr>
              <a:t>تمييز المواقع الآمنة من المواقع الخطرة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المواقع الآمنة عادةً: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تحتوي على قفل في شريط العنوان وتبدأ بـ "</a:t>
            </a:r>
            <a:r>
              <a:rPr lang="en-AU" sz="1200" dirty="0"/>
              <a:t>https://</a:t>
            </a:r>
            <a:r>
              <a:rPr lang="ar-EG" sz="1200" dirty="0"/>
              <a:t>"</a:t>
            </a:r>
            <a:endParaRPr lang="en-AU" sz="1200" dirty="0"/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تنتهي بـ</a:t>
            </a:r>
            <a:r>
              <a:rPr lang="en-AU" sz="1200" dirty="0"/>
              <a:t>.gov.au </a:t>
            </a:r>
            <a:r>
              <a:rPr lang="ar-EG" sz="1200" dirty="0"/>
              <a:t> </a:t>
            </a:r>
            <a:r>
              <a:rPr lang="ar-SA" sz="1200" dirty="0"/>
              <a:t>أو</a:t>
            </a:r>
            <a:r>
              <a:rPr lang="en-AU" sz="1200" dirty="0"/>
              <a:t>org </a:t>
            </a:r>
            <a:r>
              <a:rPr lang="ar-EG" sz="1200" dirty="0"/>
              <a:t>. </a:t>
            </a:r>
            <a:r>
              <a:rPr lang="ar-SA" sz="1200" dirty="0"/>
              <a:t>أو أسماء شركات معروفة (مثل </a:t>
            </a:r>
            <a:r>
              <a:rPr lang="en-GB" sz="1200" dirty="0"/>
              <a:t>(</a:t>
            </a:r>
            <a:r>
              <a:rPr lang="en-AU" sz="1200" dirty="0"/>
              <a:t>telstra.com.au)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مكتوبة بوضوح ولا تضغط عليك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المواقع الخطرة قد: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تعرض نوافذ منبثقة أو تحذيرات وامضة أو أخطاء إملائية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تطلب معلومات شخصية بسرعة.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تحتوي على عناوين ويب غريبة.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لا تفتح الروابط الموجودة في الرسائل إلا إذا كنت متأكدًا من صحتها.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عند الشك</a:t>
            </a:r>
            <a:r>
              <a:rPr lang="ar-EG" sz="1200" dirty="0"/>
              <a:t>، </a:t>
            </a:r>
            <a:r>
              <a:rPr lang="ar-SA" sz="1200" dirty="0"/>
              <a:t>اسأل شخصًا تثق به</a:t>
            </a:r>
            <a:r>
              <a:rPr lang="ar-EG" sz="1200" dirty="0"/>
              <a:t> او </a:t>
            </a:r>
            <a:r>
              <a:rPr lang="ar-SA" sz="1200" dirty="0"/>
              <a:t>اكتب اسم الشركة الرسمي أو عنوان موقعها مباشرة في المتصفح، </a:t>
            </a:r>
            <a:r>
              <a:rPr lang="ar-EG" sz="1200" dirty="0"/>
              <a:t>(</a:t>
            </a:r>
            <a:r>
              <a:rPr lang="ar-SA" sz="1200" dirty="0"/>
              <a:t>وليس من الرابط</a:t>
            </a:r>
            <a:r>
              <a:rPr lang="ar-EG" sz="1200" dirty="0"/>
              <a:t>). </a:t>
            </a:r>
            <a:r>
              <a:rPr lang="ar-SA" sz="1200" dirty="0"/>
              <a:t>إذا كنت لا تزال غير متأكد، اتصل برقم الشركة الرسمي للحصول على المساعدة.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</p:txBody>
      </p:sp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5367" y="6412454"/>
            <a:ext cx="7366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4485" y="88538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917" y="88538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79669" y="88538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9864B132-818F-5318-D112-F8F3A3CD8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5367" y="3832912"/>
            <a:ext cx="736600" cy="673100"/>
          </a:xfrm>
          <a:prstGeom prst="rect">
            <a:avLst/>
          </a:prstGeom>
        </p:spPr>
      </p:pic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2B0C5F1-26A5-B58D-3E7F-7266F7699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1627" y="5805736"/>
            <a:ext cx="2701551" cy="2559636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1AF540-70A7-018B-CF86-F80BBE1BF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6839" y="5950880"/>
            <a:ext cx="698500" cy="673100"/>
          </a:xfrm>
          <a:prstGeom prst="rect">
            <a:avLst/>
          </a:prstGeom>
        </p:spPr>
      </p:pic>
      <p:sp>
        <p:nvSpPr>
          <p:cNvPr id="16" name="Subtitle 2">
            <a:extLst>
              <a:ext uri="{FF2B5EF4-FFF2-40B4-BE49-F238E27FC236}">
                <a16:creationId xmlns:a16="http://schemas.microsoft.com/office/drawing/2014/main" id="{C9B40A32-1976-24ED-E0C2-E589E091F20A}"/>
              </a:ext>
            </a:extLst>
          </p:cNvPr>
          <p:cNvSpPr txBox="1">
            <a:spLocks/>
          </p:cNvSpPr>
          <p:nvPr/>
        </p:nvSpPr>
        <p:spPr>
          <a:xfrm>
            <a:off x="692113" y="1200822"/>
            <a:ext cx="2816893" cy="3813352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600" b="1" dirty="0">
                <a:solidFill>
                  <a:schemeClr val="accent1"/>
                </a:solidFill>
              </a:rPr>
              <a:t>المصطلحات الرئيسية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b="1" dirty="0"/>
              <a:t>الإنترنت</a:t>
            </a:r>
            <a:r>
              <a:rPr lang="ar-SA" sz="1200" dirty="0"/>
              <a:t> </a:t>
            </a:r>
            <a:r>
              <a:rPr lang="en-GB" sz="1200" dirty="0"/>
              <a:t> </a:t>
            </a:r>
            <a:r>
              <a:rPr lang="en-GB" sz="1200" b="1" dirty="0"/>
              <a:t>(Internet)</a:t>
            </a:r>
            <a:r>
              <a:rPr lang="ar-SA" sz="1200" dirty="0"/>
              <a:t>– النظام الذي يربط أجهزة الكمبيوتر والهواتف والمعلومات حول العالم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EG" sz="1200" b="1" dirty="0"/>
              <a:t>شبكة الواي- فاي</a:t>
            </a:r>
            <a:r>
              <a:rPr lang="en-GB" sz="1200" b="1" dirty="0"/>
              <a:t>(Wi-Fi) </a:t>
            </a:r>
            <a:r>
              <a:rPr lang="ar-EG" sz="1200" b="1" dirty="0"/>
              <a:t> </a:t>
            </a:r>
            <a:r>
              <a:rPr lang="ar-SA" sz="1200" dirty="0"/>
              <a:t>– طريقة للاتصال بالإنترنت بدون أسلاك، ومتوفرة غالبًا في المنزل وأماكن عامة مثل المكتبات والمقاهي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b="1" dirty="0"/>
              <a:t>بيانات الهاتف</a:t>
            </a:r>
            <a:r>
              <a:rPr lang="ar-SA" sz="1200" dirty="0"/>
              <a:t> </a:t>
            </a:r>
            <a:r>
              <a:rPr lang="en-GB" sz="1200" dirty="0"/>
              <a:t> </a:t>
            </a:r>
            <a:r>
              <a:rPr lang="en-GB" sz="1200" b="1" dirty="0"/>
              <a:t>(Data)</a:t>
            </a:r>
            <a:r>
              <a:rPr lang="ar-SA" sz="1200" dirty="0"/>
              <a:t>– ما يتيح لهاتفك استخدام الإنترنت عندما لا تكون متصلاً بشبكة ال</a:t>
            </a:r>
            <a:r>
              <a:rPr lang="ar-EG" sz="1200" dirty="0"/>
              <a:t>واي فاي</a:t>
            </a:r>
            <a:endParaRPr lang="ar-SA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b="1" dirty="0"/>
              <a:t>الموقع الإلكتروني </a:t>
            </a:r>
            <a:r>
              <a:rPr lang="en-GB" sz="1200" b="1" dirty="0"/>
              <a:t> (Website)</a:t>
            </a:r>
            <a:r>
              <a:rPr lang="ar-SA" sz="1200" dirty="0"/>
              <a:t>– مكان على الإنترنت (مثل صحيفة إلكترونية، مكتبة، أو متجر)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b="1" dirty="0"/>
              <a:t>متصفح الإنترنت</a:t>
            </a:r>
            <a:r>
              <a:rPr lang="ar-SA" sz="1200" dirty="0"/>
              <a:t> </a:t>
            </a:r>
            <a:r>
              <a:rPr lang="en-GB" sz="1200" dirty="0"/>
              <a:t> </a:t>
            </a:r>
            <a:r>
              <a:rPr lang="en-GB" sz="1200" b="1" dirty="0"/>
              <a:t>(Browser)</a:t>
            </a:r>
            <a:r>
              <a:rPr lang="ar-SA" sz="1200" dirty="0"/>
              <a:t>– تطبيق يتيح لك زيارة المواقع (مثل كروم</a:t>
            </a:r>
            <a:r>
              <a:rPr lang="ar-EG" sz="1200" dirty="0"/>
              <a:t>، </a:t>
            </a:r>
            <a:r>
              <a:rPr lang="ar-SA" sz="1200" dirty="0"/>
              <a:t>إيدج)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b="1" dirty="0"/>
              <a:t>محرك البحث</a:t>
            </a:r>
            <a:r>
              <a:rPr lang="ar-SA" sz="1200" dirty="0"/>
              <a:t> </a:t>
            </a:r>
            <a:r>
              <a:rPr lang="en-GB" sz="1200"/>
              <a:t> </a:t>
            </a:r>
            <a:r>
              <a:rPr lang="en-GB" sz="1200" b="1"/>
              <a:t>(Search engine)</a:t>
            </a:r>
            <a:r>
              <a:rPr lang="ar-SA" sz="1200" dirty="0"/>
              <a:t>– أداة تساعدك في العثور على المواقع أو المعلومات (مثل جوجل)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A5474173-4AF2-4436-ECB8-9CD2B828595A}"/>
              </a:ext>
            </a:extLst>
          </p:cNvPr>
          <p:cNvSpPr txBox="1">
            <a:spLocks/>
          </p:cNvSpPr>
          <p:nvPr/>
        </p:nvSpPr>
        <p:spPr>
          <a:xfrm>
            <a:off x="782951" y="5950880"/>
            <a:ext cx="2304106" cy="218521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100000"/>
              </a:lnSpc>
              <a:spcBef>
                <a:spcPts val="600"/>
              </a:spcBef>
            </a:pPr>
            <a:r>
              <a:rPr lang="ar-EG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ادلة المستخدم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r" rtl="1">
              <a:lnSpc>
                <a:spcPct val="100000"/>
              </a:lnSpc>
              <a:spcBef>
                <a:spcPts val="600"/>
              </a:spcBef>
            </a:pPr>
            <a:r>
              <a:rPr lang="ar-SA" sz="1200" dirty="0"/>
              <a:t>امسح رمز الاستجابة السريع</a:t>
            </a:r>
            <a:r>
              <a:rPr lang="ar-EG" sz="1200" dirty="0"/>
              <a:t>ة </a:t>
            </a:r>
            <a:r>
              <a:rPr lang="ar-SA" sz="1200" dirty="0"/>
              <a:t>باستخدام كاميرتك أو اضغط على الرابط.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r" rtl="1">
              <a:lnSpc>
                <a:spcPct val="100000"/>
              </a:lnSpc>
              <a:spcBef>
                <a:spcPts val="600"/>
              </a:spcBef>
            </a:pPr>
            <a:endParaRPr lang="ar-EG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r" rtl="1">
              <a:lnSpc>
                <a:spcPct val="100000"/>
              </a:lnSpc>
              <a:spcBef>
                <a:spcPts val="600"/>
              </a:spcBef>
            </a:pPr>
            <a:r>
              <a:rPr lang="ar-EG" sz="1400" b="1" u="sng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ارشادات للبقاء</a:t>
            </a:r>
          </a:p>
          <a:p>
            <a:pPr algn="r" rtl="1">
              <a:lnSpc>
                <a:spcPct val="100000"/>
              </a:lnSpc>
              <a:spcBef>
                <a:spcPts val="600"/>
              </a:spcBef>
            </a:pPr>
            <a:r>
              <a:rPr lang="ar-EG" sz="1400" b="1" u="sng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اّمنًا على الانترنت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5" name="Picture 4" descr="QR code">
            <a:extLst>
              <a:ext uri="{FF2B5EF4-FFF2-40B4-BE49-F238E27FC236}">
                <a16:creationId xmlns:a16="http://schemas.microsoft.com/office/drawing/2014/main" id="{30BF4365-084E-2B33-604E-EDD8064DAA3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2951" y="6908850"/>
            <a:ext cx="1080000" cy="1080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35C6FBD-371D-0F33-87F8-FB1C567EB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908655" y="1083403"/>
            <a:ext cx="698500" cy="6731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A344A08-7A60-A39A-88E7-9A0301C98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80939" y="1142113"/>
            <a:ext cx="698500" cy="6731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3AEABA2-F8B2-B3D9-E676-CF9A25E0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25262" y="5208956"/>
            <a:ext cx="698500" cy="6731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098EEAE-2E29-1204-8904-A795A5017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5262" y="1168412"/>
            <a:ext cx="7366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AATUC-1823800632-107903</_dlc_DocId>
    <_dlc_DocIdUrl xmlns="2a7a03ce-2042-4c5f-90e9-1f29c56988a9">
      <Url>https://teamtelstra.sharepoint.com/sites/DigitalSystems/_layouts/15/DocIdRedir.aspx?ID=AATUC-1823800632-107903</Url>
      <Description>AATUC-1823800632-107903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EBDB436-53EB-425E-A8EC-3F5275692B76}">
  <ds:schemaRefs>
    <ds:schemaRef ds:uri="c7b56d83-7d92-4d5e-8552-dd44030ff6cf"/>
    <ds:schemaRef ds:uri="http://purl.org/dc/elements/1.1/"/>
    <ds:schemaRef ds:uri="9c7b2f30-2231-41e0-b86a-1257079ed7b5"/>
    <ds:schemaRef ds:uri="http://schemas.microsoft.com/office/2006/metadata/properties"/>
    <ds:schemaRef ds:uri="http://schemas.microsoft.com/office/2006/documentManagement/types"/>
    <ds:schemaRef ds:uri="http://purl.org/dc/terms/"/>
    <ds:schemaRef ds:uri="f6156fdc-1b67-4e65-a7eb-2d097edf2cd6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22FD4E8-DCF4-4FBC-B1ED-D099E0885DF1}"/>
</file>

<file path=customXml/itemProps3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7D50C37-2991-4CCC-A356-2A51D0915180}"/>
</file>

<file path=docMetadata/LabelInfo.xml><?xml version="1.0" encoding="utf-8"?>
<clbl:labelList xmlns:clbl="http://schemas.microsoft.com/office/2020/mipLabelMetadata">
  <clbl:label id="{d06ca730-9605-454d-badc-655e7799c5a2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11067</TotalTime>
  <Words>658</Words>
  <Application>Microsoft Office PowerPoint</Application>
  <PresentationFormat>A3 Paper (297x420 mm)</PresentationFormat>
  <Paragraphs>70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Telstra Display</vt:lpstr>
      <vt:lpstr>Arial</vt:lpstr>
      <vt:lpstr>Telstra Text</vt:lpstr>
      <vt:lpstr>Aptos Display</vt:lpstr>
      <vt:lpstr>Wingdings</vt:lpstr>
      <vt:lpstr>Courier New</vt:lpstr>
      <vt:lpstr>Aptos</vt:lpstr>
      <vt:lpstr>Telstra Text Light</vt:lpstr>
      <vt:lpstr>Office Theme</vt:lpstr>
      <vt:lpstr>كبار السن المتمكنون من التكنولوجيا الوحدة الرابعة: تصفّح الإنترنت بأمان </vt:lpstr>
      <vt:lpstr>كبار السن المتمكنون من التكنولوجيا الوحدة الرابعة: تصفّح الإنترنت بأمان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Savvy Seniors Module 4</dc:title>
  <dc:creator>Telstra Limited</dc:creator>
  <cp:keywords>telstra, tech, savvy, seniors, module, 4, arabic</cp:keywords>
  <cp:lastModifiedBy>Cassandra Katsikaronis</cp:lastModifiedBy>
  <cp:revision>6</cp:revision>
  <dcterms:created xsi:type="dcterms:W3CDTF">2025-08-08T06:40:30Z</dcterms:created>
  <dcterms:modified xsi:type="dcterms:W3CDTF">2026-04-13T04:30:37Z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MediaServiceImageTags">
    <vt:lpwstr/>
  </property>
  <property fmtid="{D5CDD505-2E9C-101B-9397-08002B2CF9AE}" pid="4" name="_dlc_DocIdItemGuid">
    <vt:lpwstr>72de5a0a-3972-4919-aa7b-08fdc788032a</vt:lpwstr>
  </property>
</Properties>
</file>