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8E907E-15A1-4449-A764-2009099BE68A}" v="44" dt="2026-04-09T05:45:22.9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09T05:43:41.479" v="68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09T05:30:23.184" v="67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09T05:28:06.972" v="43" actId="1036"/>
          <ac:spMkLst>
            <pc:docMk/>
            <pc:sldMk cId="516285872" sldId="256"/>
            <ac:spMk id="2" creationId="{B0C3B13A-745F-D052-4483-F4907B63A18B}"/>
          </ac:spMkLst>
        </pc:spChg>
        <pc:spChg chg="mod">
          <ac:chgData name="Cassandra Katsikaronis" userId="dbddf097-a7de-4599-abd9-39b94b17111c" providerId="ADAL" clId="{F27A4484-A1C6-47E1-9AB7-01672727A6AD}" dt="2026-04-09T05:28:48.473" v="46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Cassandra Katsikaronis" userId="dbddf097-a7de-4599-abd9-39b94b17111c" providerId="ADAL" clId="{F27A4484-A1C6-47E1-9AB7-01672727A6AD}" dt="2026-04-09T05:30:08.826" v="64" actId="13244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09T05:29:51.134" v="62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09T05:30:06.580" v="63" actId="13244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09T05:28:38.300" v="45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09T05:28:38.300" v="45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09T05:28:28.810" v="44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09T05:28:28.810" v="44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09T05:30:23.184" v="67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09T05:30:18.913" v="66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09T05:30:14.099" v="65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Graphic">
          <ac:chgData name="Cassandra Katsikaronis" userId="dbddf097-a7de-4599-abd9-39b94b17111c" providerId="ADAL" clId="{F27A4484-A1C6-47E1-9AB7-01672727A6AD}" dt="2026-04-09T05:27:41.434" v="41" actId="13238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09T05:25:55.160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09T05:26:54.808" v="22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09T05:30:23.184" v="67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09T05:26:50.696" v="18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09T05:26:51.918" v="19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09T05:26:52.695" v="20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09T05:26:53.683" v="21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09T05:30:18.913" v="66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09T05:30:14.099" v="65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09T05:25:56.996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09T05:26:56.030" v="23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09T05:43:41.479" v="68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09T05:27:07.393" v="33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09T05:43:41.479" v="68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09T05:27:03.101" v="29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09T05:27:03.723" v="30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09T05:27:05.287" v="3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09T05:27:08.314" v="34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09T05:27:22.262" v="36" actId="962"/>
          <ac:picMkLst>
            <pc:docMk/>
            <pc:sldMk cId="3242740232" sldId="257"/>
            <ac:picMk id="13" creationId="{6E2A3781-D2D4-8973-F556-852DD0767CF0}"/>
          </ac:picMkLst>
        </pc:picChg>
        <pc:picChg chg="mod">
          <ac:chgData name="Cassandra Katsikaronis" userId="dbddf097-a7de-4599-abd9-39b94b17111c" providerId="ADAL" clId="{F27A4484-A1C6-47E1-9AB7-01672727A6AD}" dt="2026-04-09T05:27:33.327" v="38" actId="962"/>
          <ac:picMkLst>
            <pc:docMk/>
            <pc:sldMk cId="3242740232" sldId="257"/>
            <ac:picMk id="14" creationId="{D189F196-B183-2467-172B-8A2418ACE41D}"/>
          </ac:picMkLst>
        </pc:picChg>
        <pc:picChg chg="mod">
          <ac:chgData name="Cassandra Katsikaronis" userId="dbddf097-a7de-4599-abd9-39b94b17111c" providerId="ADAL" clId="{F27A4484-A1C6-47E1-9AB7-01672727A6AD}" dt="2026-04-09T05:27:34.868" v="39" actId="962"/>
          <ac:picMkLst>
            <pc:docMk/>
            <pc:sldMk cId="3242740232" sldId="257"/>
            <ac:picMk id="15" creationId="{6665F77A-266B-49FD-580A-19CEC63A11EC}"/>
          </ac:picMkLst>
        </pc:picChg>
        <pc:picChg chg="mod">
          <ac:chgData name="Cassandra Katsikaronis" userId="dbddf097-a7de-4599-abd9-39b94b17111c" providerId="ADAL" clId="{F27A4484-A1C6-47E1-9AB7-01672727A6AD}" dt="2026-04-09T05:27:35.782" v="40" actId="962"/>
          <ac:picMkLst>
            <pc:docMk/>
            <pc:sldMk cId="3242740232" sldId="257"/>
            <ac:picMk id="17" creationId="{95554128-6D5D-B12A-CAEB-18A0DA522426}"/>
          </ac:picMkLst>
        </pc:picChg>
        <pc:picChg chg="mod">
          <ac:chgData name="Cassandra Katsikaronis" userId="dbddf097-a7de-4599-abd9-39b94b17111c" providerId="ADAL" clId="{F27A4484-A1C6-47E1-9AB7-01672727A6AD}" dt="2026-04-09T05:27:01.223" v="27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Cassandra Katsikaronis" userId="dbddf097-a7de-4599-abd9-39b94b17111c" providerId="ADAL" clId="{F27A4484-A1C6-47E1-9AB7-01672727A6AD}" dt="2026-04-09T05:27:01.762" v="28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09T05:27:04.650" v="31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89187"/>
            <a:ext cx="8288284" cy="892552"/>
          </a:xfrm>
        </p:spPr>
        <p:txBody>
          <a:bodyPr wrap="square" anchor="t" anchorCtr="0">
            <a:spAutoFit/>
          </a:bodyPr>
          <a:lstStyle/>
          <a:p>
            <a:pPr algn="r">
              <a:lnSpc>
                <a:spcPct val="100000"/>
              </a:lnSpc>
              <a:spcBef>
                <a:spcPts val="1800"/>
              </a:spcBef>
            </a:pPr>
            <a:r>
              <a:rPr lang="ar-SA" sz="2000" b="1" dirty="0">
                <a:solidFill>
                  <a:srgbClr val="FF0000"/>
                </a:solidFill>
                <a:latin typeface="Telstra Text" panose="020B0504040000000004"/>
              </a:rPr>
              <a:t>كبار السن المتمكنون من التكنولوجيا</a:t>
            </a:r>
            <a:br>
              <a:rPr lang="en-AU" sz="2000" b="1" dirty="0">
                <a:latin typeface="Telstra Text" panose="020B0504040000000004"/>
                <a:ea typeface="Telstra Display" panose="020B0504040000000004" pitchFamily="34" charset="77"/>
              </a:rPr>
            </a:br>
            <a:r>
              <a:rPr lang="ar-SA" sz="3200" b="1" dirty="0">
                <a:latin typeface="Telstra Text" panose="020B0504040000000004"/>
              </a:rPr>
              <a:t>الوحدة الثالثة: إجراء المكالمات وإرسال الرسائل</a:t>
            </a:r>
            <a:endParaRPr lang="en-AU" sz="3200" b="1" dirty="0">
              <a:latin typeface="Telstra Text" panose="020B0504040000000004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5240" y="1782708"/>
            <a:ext cx="6483381" cy="2304221"/>
          </a:xfrm>
        </p:spPr>
        <p:txBody>
          <a:bodyPr wrap="square" lIns="90000">
            <a:spAutoFit/>
          </a:bodyPr>
          <a:lstStyle/>
          <a:p>
            <a:pPr algn="r"/>
            <a:r>
              <a:rPr lang="ar-SA" sz="1600" b="1" dirty="0">
                <a:latin typeface="Telstra Text" panose="020B0504040000000004"/>
              </a:rPr>
              <a:t>أستطيع أن: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>
                <a:latin typeface="Telstra Text" panose="020B0504040000000004"/>
              </a:rPr>
              <a:t>إجراء واستقبال مكالمة هاتفية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>
                <a:latin typeface="Telstra Text" panose="020B0504040000000004"/>
              </a:rPr>
              <a:t>إرسال رسالة نصية والرد عليها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>
                <a:latin typeface="Telstra Text" panose="020B0504040000000004"/>
              </a:rPr>
              <a:t>التعرف على المكالمات الفائتة أو إشعارات الرسائل وإدارتها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>
                <a:latin typeface="Telstra Text" panose="020B0504040000000004"/>
              </a:rPr>
              <a:t>إضافة جهات الاتصال أو تعديلها أو حذفها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>
                <a:latin typeface="Telstra Text" panose="020B0504040000000004"/>
              </a:rPr>
              <a:t>استخدم تطبيقات المراسلة مثل واتساب أو ماسنجر (اختياري)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8370" y="8740797"/>
            <a:ext cx="534277" cy="612000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5513952" y="4248555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600" b="1" dirty="0">
                <a:latin typeface="Telstra Text" panose="020B0504040000000004"/>
              </a:rPr>
              <a:t>النقاط الرئيسية المستفادة</a:t>
            </a:r>
            <a:endParaRPr lang="ar-EG" sz="1600" b="1" dirty="0">
              <a:latin typeface="Telstra Text" panose="020B0504040000000004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>
                <a:latin typeface="Telstra Text" panose="020B0504040000000004"/>
              </a:rPr>
              <a:t>أهم ما تعلمته اليوم هو:</a:t>
            </a:r>
            <a:endParaRPr lang="en-AU" sz="1200" dirty="0">
              <a:latin typeface="Telstra Text" panose="020B0504040000000004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4349078" y="4985824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Text" panose="020B0504040000000004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1185240" y="4277380"/>
            <a:ext cx="2369854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600" b="1" dirty="0">
                <a:latin typeface="Telstra Text" panose="020B0504040000000004"/>
              </a:rPr>
              <a:t>الدعم</a:t>
            </a:r>
            <a:br>
              <a:rPr lang="ar-SA" sz="1200" dirty="0">
                <a:latin typeface="Telstra Text" panose="020B0504040000000004"/>
              </a:rPr>
            </a:br>
            <a:r>
              <a:rPr lang="ar-SA" sz="1200" dirty="0">
                <a:latin typeface="Telstra Text" panose="020B0504040000000004"/>
              </a:rPr>
              <a:t>يمكنني الحصول على الدعم من:</a:t>
            </a:r>
            <a:endParaRPr lang="en-AU" sz="12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sp>
        <p:nvSpPr>
          <p:cNvPr id="25" name="Rounded Rectangle 24" descr="Text 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1168801" y="5004370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Text" panose="020B0504040000000004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3626743" y="6671200"/>
            <a:ext cx="4075162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>
                <a:latin typeface="Telstra Text" panose="020B0504040000000004"/>
              </a:rPr>
              <a:t>خطة</a:t>
            </a:r>
            <a:r>
              <a:rPr lang="ar-SA" sz="1600" b="1" dirty="0">
                <a:latin typeface="Telstra Text" panose="020B0504040000000004"/>
              </a:rPr>
              <a:t> العمل الخاصة بي</a:t>
            </a:r>
            <a:endParaRPr lang="ar-EG" sz="1600" b="1" dirty="0">
              <a:latin typeface="Telstra Text" panose="020B0504040000000004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>
                <a:latin typeface="Telstra Text" panose="020B0504040000000004"/>
              </a:rPr>
              <a:t>خلال الأسبوع القادم، سأقوم بـ:</a:t>
            </a:r>
            <a:endParaRPr lang="en-AU" sz="1200" dirty="0">
              <a:latin typeface="Telstra Text" panose="020B0504040000000004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5868905" y="7601755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Text" panose="020B0504040000000004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22539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5794998" y="7340145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ar-EG" sz="2800" b="1" dirty="0">
                <a:solidFill>
                  <a:schemeClr val="accent3"/>
                </a:solidFill>
                <a:latin typeface="Telstra Text" panose="020B0504040000000004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233442" y="7601755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Text" panose="020B0504040000000004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0902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204082" y="7340145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596395" y="756869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Text" panose="020B0504040000000004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4097" y="7283964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558501" y="7366276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ar-EG" sz="2800" b="1" dirty="0">
                <a:solidFill>
                  <a:schemeClr val="accent3"/>
                </a:solidFill>
                <a:latin typeface="Telstra Text" panose="020B0504040000000004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9398347" y="473947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dirty="0">
                <a:solidFill>
                  <a:srgbClr val="FF0000"/>
                </a:solidFill>
                <a:latin typeface="Telstra Text" panose="020B0504040000000004"/>
                <a:ea typeface="Telstra Text" panose="020B0504040000000004" pitchFamily="34" charset="77"/>
              </a:rPr>
              <a:t>ملاحظاتي</a:t>
            </a:r>
            <a:endParaRPr lang="en-AU" sz="1600" dirty="0">
              <a:solidFill>
                <a:srgbClr val="FF0000"/>
              </a:solidFill>
              <a:latin typeface="Telstra Text" panose="020B0504040000000004"/>
              <a:ea typeface="Telstra Text" panose="020B0504040000000004" pitchFamily="34" charset="77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488159"/>
              </p:ext>
            </p:extLst>
          </p:nvPr>
        </p:nvGraphicFramePr>
        <p:xfrm>
          <a:off x="8853123" y="901700"/>
          <a:ext cx="3707175" cy="7693056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4928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4830" y="1727626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61201" y="658590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5162" y="4300024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73901" y="4225503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25329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83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87694" y="9631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كبار السن المتمكنون من التكنولوجيا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الوحدة الثالثة: إجراء المكالمات وإرسال الرسائل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3363" y="1151027"/>
            <a:ext cx="3329680" cy="7589770"/>
          </a:xfrm>
        </p:spPr>
        <p:txBody>
          <a:bodyPr wrap="square" lIns="90000">
            <a:spAutoFit/>
          </a:bodyPr>
          <a:lstStyle/>
          <a:p>
            <a:pPr algn="r" rtl="1"/>
            <a:r>
              <a:rPr lang="ar-SA" sz="1600" b="1" dirty="0">
                <a:solidFill>
                  <a:srgbClr val="FF0000"/>
                </a:solidFill>
              </a:rPr>
              <a:t>إجراء مكالمة هاتفية</a:t>
            </a:r>
            <a:endParaRPr lang="ar-EG" sz="16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لإجراء مكالمة هاتفية: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افتح تطبيق الهاتف.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لوحة الأرقام لكتابة الرقم، أو اختر شخصًا من جهات الاتصال الخاصة بك.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أيقونة الهاتف الخضراء لبدء المكالمة.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الزر الأحمر لإنهاء المكالمة.</a:t>
            </a:r>
          </a:p>
          <a:p>
            <a:pPr algn="r"/>
            <a:r>
              <a:rPr lang="ar-SA" sz="1600" b="1" dirty="0">
                <a:solidFill>
                  <a:srgbClr val="FF0000"/>
                </a:solidFill>
              </a:rPr>
              <a:t>إرسال رسالة نصية</a:t>
            </a:r>
            <a:endParaRPr lang="ar-EG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لإرسال رسالة نصية: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افتح تطبيق الرسائل.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"بدء محادثة" أو أيقونة + أو رسالة جديدة.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اختر جهة اتصال أو اكتب رقم الهاتف.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اكتب رسالتك باستخدام لوحة المفاتيح.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إرسال (أيقونة طائرة ورقية أو سهم).</a:t>
            </a:r>
            <a:endParaRPr lang="en-GB" sz="1200" dirty="0"/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للرد على رسالة، اضغط على الرسالة واكتب ردك.</a:t>
            </a:r>
            <a:endParaRPr lang="ar-EG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هل تريد جعل رسائلك أكثر متعة أو شخصية؟ </a:t>
            </a:r>
            <a:r>
              <a:rPr lang="ar-SA" sz="1200" dirty="0"/>
              <a:t>يمكنك أيضًا: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إرسال رمز تعبيري </a:t>
            </a:r>
            <a:r>
              <a:rPr lang="ar-SA" sz="1200" dirty="0"/>
              <a:t>– اضغط على أيقونة الوجه المبتسم في لوحة المفاتيح واختر وجهًا أو رمزًا.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إرسال صورة أو فيديو </a:t>
            </a:r>
            <a:r>
              <a:rPr lang="ar-SA" sz="1200" dirty="0"/>
              <a:t>– اضغط على أيقونة المشبك أو الكاميرا واختر من معرضك أو التقط صورة/</a:t>
            </a:r>
            <a:r>
              <a:rPr lang="en-GB" sz="1200" dirty="0"/>
              <a:t> </a:t>
            </a:r>
            <a:r>
              <a:rPr lang="ar-SA" sz="1200" dirty="0"/>
              <a:t>فيديو جديد.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إرسال رسالة صوتية </a:t>
            </a:r>
            <a:r>
              <a:rPr lang="ar-SA" sz="1200" dirty="0"/>
              <a:t>– اضغط على أيقونة الميكروفون/موجة الصوت، تحدث، ثم اضغط على إرسال (متاح في العديد من التطبيقات والهواتف الحديثة).</a:t>
            </a:r>
          </a:p>
          <a:p>
            <a:pPr marL="324000" indent="-171450" algn="r" rtl="1">
              <a:buFont typeface="Courier New" panose="02070309020205020404" pitchFamily="49" charset="0"/>
              <a:buChar char="o"/>
            </a:pPr>
            <a:endParaRPr lang="ar-SA" sz="12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796" y="1120240"/>
            <a:ext cx="7366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3835075" y="1106220"/>
            <a:ext cx="3579788" cy="691984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1600" b="1" dirty="0">
                <a:solidFill>
                  <a:srgbClr val="FF0000"/>
                </a:solidFill>
              </a:rPr>
              <a:t>إضافة وإدارة جهات الاتصال</a:t>
            </a:r>
            <a:endParaRPr lang="ar-EG" sz="16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احفظ أرقام الهواتف الجديدة في تطبيق جهات الاتصال.</a:t>
            </a:r>
            <a:endParaRPr lang="ar-EG" sz="12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يمكنك أيضًا تعديل أو حذف جهات الاتصال القديمة.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إضافة المفضلة للأشخاص الذين تتصل بهم كثيرًا:</a:t>
            </a:r>
          </a:p>
          <a:p>
            <a:pPr marL="540000" indent="-2857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آيفون:</a:t>
            </a:r>
            <a:r>
              <a:rPr lang="ar-SA" sz="1200" dirty="0"/>
              <a:t> افتح تطبيق الهاتف &gt; اضغط على "المفضلة" &gt; اضغط على + لإضافة شخص من جهات الاتصال.</a:t>
            </a:r>
          </a:p>
          <a:p>
            <a:pPr marL="540000" indent="-2857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أندرويد:</a:t>
            </a:r>
            <a:r>
              <a:rPr lang="ar-SA" sz="1200" dirty="0"/>
              <a:t> افتح تطبيق جهات الاتصال &gt; اضغط على جهة الاتصال &gt; اضغط على أيقونة النجمة لإضافتها إلى المفضلة.</a:t>
            </a: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r>
              <a:rPr lang="ar-SA" sz="1600" b="1" dirty="0">
                <a:solidFill>
                  <a:srgbClr val="FF0000"/>
                </a:solidFill>
              </a:rPr>
              <a:t>الإشعارات</a:t>
            </a:r>
            <a:endParaRPr lang="ar-EG" sz="1600" dirty="0"/>
          </a:p>
          <a:p>
            <a:pPr marL="285750" indent="-285750" algn="r" rt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ar-SA" sz="1200" dirty="0"/>
              <a:t>يعرض هاتفك تنبيهات عند فوات مكالمة أو عند استلام رسالة.</a:t>
            </a:r>
            <a:endParaRPr lang="ar-EG" sz="1200" dirty="0"/>
          </a:p>
          <a:p>
            <a:pPr marL="285750" indent="-285750" algn="r" rt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ar-SA" sz="1200" dirty="0"/>
              <a:t>اسحب للأسفل من أعلى الشاشة لعرض الإشعارات ومسحها.</a:t>
            </a:r>
            <a:endParaRPr lang="ar-EG" sz="1200" dirty="0"/>
          </a:p>
          <a:p>
            <a:pPr marL="285750" indent="-285750" algn="r" rt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ar-SA" sz="1200" dirty="0"/>
              <a:t>ابحث عن النقاط الحمراء أو أيقونات الرسا</a:t>
            </a:r>
            <a:r>
              <a:rPr lang="ar-EG" sz="1200" dirty="0"/>
              <a:t>لة</a:t>
            </a:r>
            <a:r>
              <a:rPr lang="ar-SA" sz="1200" dirty="0"/>
              <a:t> كتذكيرات.</a:t>
            </a:r>
            <a:endParaRPr lang="ar-EG" sz="1200" dirty="0"/>
          </a:p>
          <a:p>
            <a:pPr algn="r"/>
            <a:r>
              <a:rPr lang="ar-SA" sz="1600" b="1" dirty="0">
                <a:solidFill>
                  <a:srgbClr val="FF0000"/>
                </a:solidFill>
              </a:rPr>
              <a:t>تطبيقات المراسلة</a:t>
            </a:r>
            <a:endParaRPr lang="ar-EG" sz="16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تتيح لك التطبيقات مثل واتساب وم</a:t>
            </a:r>
            <a:r>
              <a:rPr lang="ar-EG" sz="1200" dirty="0"/>
              <a:t>ا</a:t>
            </a:r>
            <a:r>
              <a:rPr lang="ar-SA" sz="1200" dirty="0"/>
              <a:t>سنجر إرسال الرسائل وإجراء المكالمات باستخدام الواي فاي أو بيانات الهاتف (وليس رصيد الهاتف)، مما يجعلها مفيدة جدًا للتواصل مع الأشخاص في الخارج.</a:t>
            </a:r>
            <a:endParaRPr lang="ar-EG" sz="12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يمكن تنزيل هذه التطبيقات مجانًا من</a:t>
            </a:r>
            <a:r>
              <a:rPr lang="ar-EG" sz="1200" dirty="0"/>
              <a:t> متجر آبل</a:t>
            </a:r>
            <a:r>
              <a:rPr lang="en-GB" sz="1200" dirty="0"/>
              <a:t>(Apple store) </a:t>
            </a:r>
            <a:r>
              <a:rPr lang="ar-EG" sz="1200" dirty="0"/>
              <a:t>لأجهزة ابل</a:t>
            </a:r>
            <a:r>
              <a:rPr lang="en-GB" sz="1200" dirty="0"/>
              <a:t>(Apple) </a:t>
            </a:r>
            <a:r>
              <a:rPr lang="ar-EG" sz="1200" dirty="0"/>
              <a:t> او بلاي ستور</a:t>
            </a:r>
            <a:r>
              <a:rPr lang="en-GB" sz="1200" dirty="0"/>
              <a:t>(Play store) </a:t>
            </a:r>
            <a:r>
              <a:rPr lang="ar-EG" sz="1200" dirty="0"/>
              <a:t> لأجهزة اندرويد</a:t>
            </a:r>
            <a:r>
              <a:rPr lang="en-GB" sz="1200" dirty="0"/>
              <a:t>(Android) </a:t>
            </a:r>
            <a:r>
              <a:rPr lang="ar-EG" sz="1200" dirty="0"/>
              <a:t>. </a:t>
            </a:r>
            <a:endParaRPr lang="ar-SA" sz="12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EG" sz="1200" dirty="0"/>
              <a:t>خدمة الرسائل </a:t>
            </a:r>
            <a:r>
              <a:rPr lang="ar-SA" sz="1200" dirty="0"/>
              <a:t>مدمج</a:t>
            </a:r>
            <a:r>
              <a:rPr lang="ar-EG" sz="1200" dirty="0"/>
              <a:t>ة</a:t>
            </a:r>
            <a:r>
              <a:rPr lang="ar-SA" sz="1200" dirty="0"/>
              <a:t> في أجهزة الآيفون — لا </a:t>
            </a:r>
            <a:r>
              <a:rPr lang="ar-EG" sz="1200" dirty="0"/>
              <a:t>ت</a:t>
            </a:r>
            <a:r>
              <a:rPr lang="ar-SA" sz="1200" dirty="0"/>
              <a:t>حتاج إلى تنزيل، فقط شغّله</a:t>
            </a:r>
            <a:r>
              <a:rPr lang="ar-EG" sz="1200" dirty="0"/>
              <a:t>ا</a:t>
            </a:r>
            <a:r>
              <a:rPr lang="ar-SA" sz="1200" dirty="0"/>
              <a:t> من الإعدادات. و</a:t>
            </a:r>
            <a:r>
              <a:rPr lang="ar-EG" sz="1200" dirty="0"/>
              <a:t>ت</a:t>
            </a:r>
            <a:r>
              <a:rPr lang="ar-SA" sz="1200" dirty="0"/>
              <a:t>عمل فقط مع أجهزة آبل الأخرى.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يمكنك أيضًا بدء محادثات جماعية للبقاء على تواصل مع العائلة، الأصدقاء أو النوادي.</a:t>
            </a: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endParaRPr lang="ar-EG" sz="1600" dirty="0"/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0254" y="3614069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142" y="8798664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361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96730" y="8798664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4807" y="3401137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373" y="4208916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6575" y="4370327"/>
            <a:ext cx="698500" cy="67310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832775" y="4370327"/>
            <a:ext cx="2139025" cy="293926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400" b="1" dirty="0">
                <a:solidFill>
                  <a:srgbClr val="FF0000"/>
                </a:solidFill>
              </a:rPr>
              <a:t>أدلة المستخدم</a:t>
            </a:r>
            <a:br>
              <a:rPr lang="ar-SA" sz="1400" dirty="0"/>
            </a:br>
            <a:r>
              <a:rPr lang="ar-SA" sz="1400" dirty="0"/>
              <a:t>امسح رموز الاستجاب</a:t>
            </a:r>
            <a:r>
              <a:rPr lang="ar-EG" sz="1400" dirty="0"/>
              <a:t>ة </a:t>
            </a:r>
            <a:r>
              <a:rPr lang="ar-SA" sz="1400" dirty="0"/>
              <a:t>السريعة</a:t>
            </a:r>
            <a:r>
              <a:rPr lang="ar-EG" sz="1400" dirty="0"/>
              <a:t> (</a:t>
            </a:r>
            <a:r>
              <a:rPr lang="ar-SA" sz="1400" dirty="0"/>
              <a:t>باستخدام الكاميرا</a:t>
            </a:r>
            <a:r>
              <a:rPr lang="ar-EG" sz="1400" dirty="0"/>
              <a:t>) </a:t>
            </a:r>
            <a:r>
              <a:rPr lang="ar-SA" sz="1400" dirty="0"/>
              <a:t>أو اختر الروابط المتاحة.</a:t>
            </a:r>
            <a:endParaRPr lang="en-AU" sz="14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400" b="1" u="sng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ايفون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 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en-US" sz="1400" b="1" u="sng" dirty="0">
              <a:solidFill>
                <a:srgbClr val="FF0000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400" b="1" u="sng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اندرويد</a:t>
            </a:r>
            <a:endParaRPr lang="en-US" sz="1400" b="1" u="sng" dirty="0">
              <a:solidFill>
                <a:srgbClr val="FF0000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3" name="Picture 12" descr="QR code for iPhone">
            <a:extLst>
              <a:ext uri="{FF2B5EF4-FFF2-40B4-BE49-F238E27FC236}">
                <a16:creationId xmlns:a16="http://schemas.microsoft.com/office/drawing/2014/main" id="{6E2A3781-D2D4-8973-F556-852DD0767C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2148" y="5363211"/>
            <a:ext cx="1080000" cy="1080000"/>
          </a:xfrm>
          <a:prstGeom prst="rect">
            <a:avLst/>
          </a:prstGeom>
        </p:spPr>
      </p:pic>
      <p:pic>
        <p:nvPicPr>
          <p:cNvPr id="14" name="Picture 13" descr="QR code for Android">
            <a:extLst>
              <a:ext uri="{FF2B5EF4-FFF2-40B4-BE49-F238E27FC236}">
                <a16:creationId xmlns:a16="http://schemas.microsoft.com/office/drawing/2014/main" id="{D189F196-B183-2467-172B-8A2418ACE4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4172" y="6684958"/>
            <a:ext cx="1080000" cy="108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65F77A-266B-49FD-580A-19CEC63A1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4807" y="1106220"/>
            <a:ext cx="736600" cy="673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5554128-6D5D-B12A-CAEB-18A0DA52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10254" y="4800600"/>
            <a:ext cx="6985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AATUC-1823800632-107882</_dlc_DocId>
    <_dlc_DocIdUrl xmlns="2a7a03ce-2042-4c5f-90e9-1f29c56988a9">
      <Url>https://teamtelstra.sharepoint.com/sites/DigitalSystems/_layouts/15/DocIdRedir.aspx?ID=AATUC-1823800632-107882</Url>
      <Description>AATUC-1823800632-107882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95B1D9-A8B7-4252-839D-FA4F88B90CC5}"/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c7b56d83-7d92-4d5e-8552-dd44030ff6cf"/>
    <ds:schemaRef ds:uri="http://schemas.microsoft.com/office/infopath/2007/PartnerControls"/>
    <ds:schemaRef ds:uri="f6156fdc-1b67-4e65-a7eb-2d097edf2cd6"/>
    <ds:schemaRef ds:uri="9c7b2f30-2231-41e0-b86a-1257079ed7b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88F6CC7-AD19-4681-A443-F31A19C0B52A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6831</TotalTime>
  <Words>506</Words>
  <Application>Microsoft Office PowerPoint</Application>
  <PresentationFormat>A3 Paper (297x420 mm)</PresentationFormat>
  <Paragraphs>60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كبار السن المتمكنون من التكنولوجيا الوحدة الثالثة: إجراء المكالمات وإرسال الرسائل</vt:lpstr>
      <vt:lpstr>كبار السن المتمكنون من التكنولوجيا الوحدة الثالثة: إجراء المكالمات وإرسال الرسائل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- Module 3 (Arabic)</dc:title>
  <dc:creator>Telstra Limited</dc:creator>
  <cp:keywords>telstra, tech, savvy, seniors, learning, module 3, arabic</cp:keywords>
  <cp:lastModifiedBy>Cassandra Katsikaronis</cp:lastModifiedBy>
  <cp:revision>7</cp:revision>
  <dcterms:created xsi:type="dcterms:W3CDTF">2025-08-08T06:40:30Z</dcterms:created>
  <dcterms:modified xsi:type="dcterms:W3CDTF">2026-04-09T05:45:32Z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dcd963e7-22a0-46e5-a2fc-19f578dbb125</vt:lpwstr>
  </property>
</Properties>
</file>