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29435C-C2C4-4AFD-9D21-85E759535FB7}" v="5" dt="2026-04-13T10:07:11.3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51" autoAdjust="0"/>
    <p:restoredTop sz="94673" autoAdjust="0"/>
  </p:normalViewPr>
  <p:slideViewPr>
    <p:cSldViewPr snapToGrid="0">
      <p:cViewPr varScale="1">
        <p:scale>
          <a:sx n="69" d="100"/>
          <a:sy n="69" d="100"/>
        </p:scale>
        <p:origin x="67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13T09:53:22.333" v="45" actId="13244"/>
      <pc:docMkLst>
        <pc:docMk/>
      </pc:docMkLst>
      <pc:sldChg chg="modSp mod">
        <pc:chgData name="Liam Greenaway" userId="c706b77f-c5cf-4f95-aa99-ddd5c18db2ba" providerId="ADAL" clId="{CD29965E-20E4-4A5E-829B-8DEE0A5499D5}" dt="2026-04-13T09:51:15.221" v="41" actId="13244"/>
        <pc:sldMkLst>
          <pc:docMk/>
          <pc:sldMk cId="516285872" sldId="256"/>
        </pc:sldMkLst>
        <pc:spChg chg="ord">
          <ac:chgData name="Liam Greenaway" userId="c706b77f-c5cf-4f95-aa99-ddd5c18db2ba" providerId="ADAL" clId="{CD29965E-20E4-4A5E-829B-8DEE0A5499D5}" dt="2026-04-13T09:50:51.717" v="35" actId="13244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Liam Greenaway" userId="c706b77f-c5cf-4f95-aa99-ddd5c18db2ba" providerId="ADAL" clId="{CD29965E-20E4-4A5E-829B-8DEE0A5499D5}" dt="2026-04-13T09:51:15.221" v="41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13T09:49:30.095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13T09:49:30.657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13T09:49:31.149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13T09:49:31.865" v="5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iam Greenaway" userId="c706b77f-c5cf-4f95-aa99-ddd5c18db2ba" providerId="ADAL" clId="{CD29965E-20E4-4A5E-829B-8DEE0A5499D5}" dt="2026-04-13T09:51:04.053" v="38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13T09:49:32.326" v="6" actId="962"/>
          <ac:spMkLst>
            <pc:docMk/>
            <pc:sldMk cId="516285872" sldId="256"/>
            <ac:spMk id="28" creationId="{CA136428-351A-9F6C-039A-5B1DEFE2C21B}"/>
          </ac:spMkLst>
        </pc:spChg>
        <pc:spChg chg="ord">
          <ac:chgData name="Liam Greenaway" userId="c706b77f-c5cf-4f95-aa99-ddd5c18db2ba" providerId="ADAL" clId="{CD29965E-20E4-4A5E-829B-8DEE0A5499D5}" dt="2026-04-13T09:51:11.611" v="40" actId="13244"/>
          <ac:spMkLst>
            <pc:docMk/>
            <pc:sldMk cId="516285872" sldId="256"/>
            <ac:spMk id="29" creationId="{27668873-4853-29CF-90A6-CF4960D50024}"/>
          </ac:spMkLst>
        </pc:spChg>
        <pc:spChg chg="ord">
          <ac:chgData name="Liam Greenaway" userId="c706b77f-c5cf-4f95-aa99-ddd5c18db2ba" providerId="ADAL" clId="{CD29965E-20E4-4A5E-829B-8DEE0A5499D5}" dt="2026-04-13T09:51:09.352" v="39" actId="13244"/>
          <ac:spMkLst>
            <pc:docMk/>
            <pc:sldMk cId="516285872" sldId="256"/>
            <ac:spMk id="39" creationId="{A5637695-C0FD-B632-3D50-E5D0B1B53505}"/>
          </ac:spMkLst>
        </pc:spChg>
        <pc:graphicFrameChg chg="ord modGraphic">
          <ac:chgData name="Liam Greenaway" userId="c706b77f-c5cf-4f95-aa99-ddd5c18db2ba" providerId="ADAL" clId="{CD29965E-20E4-4A5E-829B-8DEE0A5499D5}" dt="2026-04-13T09:50:53.425" v="36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13T09:49:28.236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13T09:49:37.040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13T09:49:38.858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13T09:49:33.819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13T09:49:34.591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13T09:49:35.354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13T09:49:36.118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13T09:49:39.308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13T09:49:39.902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13T09:49:29.161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13T09:49:37.979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13T09:53:22.333" v="45" actId="13244"/>
        <pc:sldMkLst>
          <pc:docMk/>
          <pc:sldMk cId="3242740232" sldId="257"/>
        </pc:sldMkLst>
        <pc:spChg chg="mod">
          <ac:chgData name="Liam Greenaway" userId="c706b77f-c5cf-4f95-aa99-ddd5c18db2ba" providerId="ADAL" clId="{CD29965E-20E4-4A5E-829B-8DEE0A5499D5}" dt="2026-04-13T09:49:41.508" v="16" actId="962"/>
          <ac:spMkLst>
            <pc:docMk/>
            <pc:sldMk cId="3242740232" sldId="257"/>
            <ac:spMk id="36" creationId="{E54041F9-9654-A0D5-24D1-67F809814FA3}"/>
          </ac:spMkLst>
        </pc:spChg>
        <pc:spChg chg="ord">
          <ac:chgData name="Liam Greenaway" userId="c706b77f-c5cf-4f95-aa99-ddd5c18db2ba" providerId="ADAL" clId="{CD29965E-20E4-4A5E-829B-8DEE0A5499D5}" dt="2026-04-13T09:53:07.266" v="43" actId="13244"/>
          <ac:spMkLst>
            <pc:docMk/>
            <pc:sldMk cId="3242740232" sldId="257"/>
            <ac:spMk id="37" creationId="{6958442D-1448-BE96-F619-97141E7EA379}"/>
          </ac:spMkLst>
        </pc:spChg>
        <pc:spChg chg="mod ord">
          <ac:chgData name="Liam Greenaway" userId="c706b77f-c5cf-4f95-aa99-ddd5c18db2ba" providerId="ADAL" clId="{CD29965E-20E4-4A5E-829B-8DEE0A5499D5}" dt="2026-04-13T09:51:26.512" v="42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Liam Greenaway" userId="c706b77f-c5cf-4f95-aa99-ddd5c18db2ba" providerId="ADAL" clId="{CD29965E-20E4-4A5E-829B-8DEE0A5499D5}" dt="2026-04-13T09:49:45.484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13T09:49:46.158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 ord">
          <ac:chgData name="Liam Greenaway" userId="c706b77f-c5cf-4f95-aa99-ddd5c18db2ba" providerId="ADAL" clId="{CD29965E-20E4-4A5E-829B-8DEE0A5499D5}" dt="2026-04-13T09:53:22.333" v="45" actId="13244"/>
          <ac:picMkLst>
            <pc:docMk/>
            <pc:sldMk cId="3242740232" sldId="257"/>
            <ac:picMk id="5" creationId="{CAC4D416-5362-AF55-87C0-67A798E3F5E6}"/>
          </ac:picMkLst>
        </pc:picChg>
        <pc:picChg chg="mod">
          <ac:chgData name="Liam Greenaway" userId="c706b77f-c5cf-4f95-aa99-ddd5c18db2ba" providerId="ADAL" clId="{CD29965E-20E4-4A5E-829B-8DEE0A5499D5}" dt="2026-04-13T09:50:08.531" v="27" actId="962"/>
          <ac:picMkLst>
            <pc:docMk/>
            <pc:sldMk cId="3242740232" sldId="257"/>
            <ac:picMk id="6" creationId="{C1FA4F98-ED22-3CE8-B301-F89ECEFD91FA}"/>
          </ac:picMkLst>
        </pc:picChg>
        <pc:picChg chg="mod ord">
          <ac:chgData name="Liam Greenaway" userId="c706b77f-c5cf-4f95-aa99-ddd5c18db2ba" providerId="ADAL" clId="{CD29965E-20E4-4A5E-829B-8DEE0A5499D5}" dt="2026-04-13T09:53:19.957" v="44" actId="13244"/>
          <ac:picMkLst>
            <pc:docMk/>
            <pc:sldMk cId="3242740232" sldId="257"/>
            <ac:picMk id="7" creationId="{B2CD83E0-FBEE-1630-9A0C-00221EF6EFE0}"/>
          </ac:picMkLst>
        </pc:picChg>
        <pc:picChg chg="mod">
          <ac:chgData name="Liam Greenaway" userId="c706b77f-c5cf-4f95-aa99-ddd5c18db2ba" providerId="ADAL" clId="{CD29965E-20E4-4A5E-829B-8DEE0A5499D5}" dt="2026-04-13T09:50:28.189" v="31" actId="962"/>
          <ac:picMkLst>
            <pc:docMk/>
            <pc:sldMk cId="3242740232" sldId="257"/>
            <ac:picMk id="8" creationId="{93FA9509-B898-43B3-D04F-8F557B5139A7}"/>
          </ac:picMkLst>
        </pc:picChg>
        <pc:picChg chg="mod">
          <ac:chgData name="Liam Greenaway" userId="c706b77f-c5cf-4f95-aa99-ddd5c18db2ba" providerId="ADAL" clId="{CD29965E-20E4-4A5E-829B-8DEE0A5499D5}" dt="2026-04-13T09:50:31.348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iam Greenaway" userId="c706b77f-c5cf-4f95-aa99-ddd5c18db2ba" providerId="ADAL" clId="{CD29965E-20E4-4A5E-829B-8DEE0A5499D5}" dt="2026-04-13T09:49:42.838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13T09:49:43.346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13T09:49:43.864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13T09:49:44.568" v="20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iam Greenaway" userId="c706b77f-c5cf-4f95-aa99-ddd5c18db2ba" providerId="ADAL" clId="{CD29965E-20E4-4A5E-829B-8DEE0A5499D5}" dt="2026-04-13T09:49:46.738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pple.com/en-au/guide/mac-help/welcome/mac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hyperlink" Target="https://support.microsoft.com/en-au/window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apple.com/en-au/guide/iphone/welcome/ios" TargetMode="External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14.png"/><Relationship Id="rId10" Type="http://schemas.openxmlformats.org/officeDocument/2006/relationships/hyperlink" Target="https://support.apple.com/en-au/guide/ipad/welcome/ipados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s://support.google.com/android/?hl=en#topic=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84995"/>
          </a:xfrm>
        </p:spPr>
        <p:txBody>
          <a:bodyPr wrap="square" anchor="t" anchorCtr="0">
            <a:spAutoFit/>
          </a:bodyPr>
          <a:lstStyle/>
          <a:p>
            <a:pPr algn="r">
              <a:lnSpc>
                <a:spcPct val="100000"/>
              </a:lnSpc>
              <a:spcBef>
                <a:spcPts val="1800"/>
              </a:spcBef>
            </a:pPr>
            <a:r>
              <a:rPr lang="ar-SA" sz="2000" b="1" dirty="0">
                <a:solidFill>
                  <a:srgbClr val="FF0000"/>
                </a:solidFill>
              </a:rPr>
              <a:t>كبار السن المتمكنون من التكنولوجيا</a:t>
            </a:r>
            <a:r>
              <a:rPr lang="ar-SA" sz="2000" dirty="0">
                <a:solidFill>
                  <a:srgbClr val="FF0000"/>
                </a:solidFill>
              </a:rPr>
              <a:t> 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ar-SA" sz="3200" dirty="0"/>
              <a:t>الوحدة</a:t>
            </a:r>
            <a:r>
              <a:rPr lang="ar-EG" sz="3200" dirty="0"/>
              <a:t> الثانية </a:t>
            </a:r>
            <a:r>
              <a:rPr lang="ar-SA" sz="3200" dirty="0"/>
              <a:t>: التعرّف على جهاز الكمبيوتر أو ال</a:t>
            </a:r>
            <a:r>
              <a:rPr lang="ar-EG" sz="3200" dirty="0"/>
              <a:t>تابلت</a:t>
            </a:r>
            <a:r>
              <a:rPr lang="ar-SA" sz="3200" dirty="0"/>
              <a:t> الخاص بك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2248821"/>
          </a:xfrm>
        </p:spPr>
        <p:txBody>
          <a:bodyPr wrap="square" lIns="90000">
            <a:spAutoFit/>
          </a:bodyPr>
          <a:lstStyle/>
          <a:p>
            <a:pPr algn="r"/>
            <a:r>
              <a:rPr lang="ar-SA" sz="1200" b="1" dirty="0"/>
              <a:t>أستطيع أن:</a:t>
            </a:r>
            <a:endParaRPr lang="ar-SA" sz="1200" dirty="0"/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SA" sz="1200" dirty="0"/>
              <a:t>أشرح ما هي أجهزة الكمبيوتر و</a:t>
            </a:r>
            <a:r>
              <a:rPr lang="ar-EG" sz="1200" dirty="0"/>
              <a:t>أجهزة التابلت</a:t>
            </a:r>
            <a:r>
              <a:rPr lang="ar-SA" sz="1200" dirty="0"/>
              <a:t>، وأذكر الاستخدامات الشائعة لها.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EG" sz="1200" dirty="0"/>
              <a:t> </a:t>
            </a:r>
            <a:r>
              <a:rPr lang="ar-SA" sz="1200" dirty="0"/>
              <a:t>أتعرف على الأجزاء أو المكونات الأساسية للجهاز.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EG" sz="1200" dirty="0"/>
              <a:t> </a:t>
            </a:r>
            <a:r>
              <a:rPr lang="ar-SA" sz="1200" dirty="0"/>
              <a:t>أشغّل جهاز الكمبيوتر أو ال</a:t>
            </a:r>
            <a:r>
              <a:rPr lang="ar-EG" sz="1200" dirty="0"/>
              <a:t>تابلت </a:t>
            </a:r>
            <a:r>
              <a:rPr lang="ar-SA" sz="1200" dirty="0"/>
              <a:t>وأطفئه، وأقوم ب</a:t>
            </a:r>
            <a:r>
              <a:rPr lang="ar-EG" sz="1200" dirty="0"/>
              <a:t>فتح </a:t>
            </a:r>
            <a:r>
              <a:rPr lang="ar-SA" sz="1200" dirty="0"/>
              <a:t>قفله.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EG" sz="1200" dirty="0"/>
              <a:t> </a:t>
            </a:r>
            <a:r>
              <a:rPr lang="ar-SA" sz="1200" dirty="0"/>
              <a:t>أتنقّل باستخدام </a:t>
            </a:r>
            <a:r>
              <a:rPr lang="ar-EG" sz="1200" dirty="0"/>
              <a:t>حركات اللمس</a:t>
            </a:r>
            <a:r>
              <a:rPr lang="ar-SA" sz="1200" dirty="0"/>
              <a:t> الأساسية (في </a:t>
            </a:r>
            <a:r>
              <a:rPr lang="ar-EG" sz="1200" dirty="0"/>
              <a:t>أجهزة التابلت</a:t>
            </a:r>
            <a:r>
              <a:rPr lang="ar-SA" sz="1200" dirty="0"/>
              <a:t>) أو باستخدام الفأرة/لوحة اللمس ولوحة المفاتيح (في الكمبيوتر).</a:t>
            </a:r>
          </a:p>
          <a:p>
            <a:pPr marL="171450" indent="-171450" algn="r" rtl="1">
              <a:buFont typeface="Wingdings" panose="05000000000000000000" pitchFamily="2" charset="2"/>
              <a:buChar char="q"/>
            </a:pPr>
            <a:r>
              <a:rPr lang="ar-EG" sz="1200" dirty="0"/>
              <a:t> </a:t>
            </a:r>
            <a:r>
              <a:rPr lang="ar-SA" sz="1200" dirty="0"/>
              <a:t>أضبط الإعدادات الأساسية مثل السطوع، وحجم الخط، ومستوى الصوت.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3464" y="8798014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525" y="753831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07456" y="7544725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6045" y="7532974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5262845" y="4244593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/>
              <a:t>النقاط الرئيسية المستفادة</a:t>
            </a:r>
            <a:endParaRPr lang="ar-EG" sz="1600" b="1" dirty="0"/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أهم ما تعلمته اليوم هو: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1278693" y="4185303"/>
            <a:ext cx="209327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الدعم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يمكنني الحصول على الدعم من: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710" y="4931602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79319" y="4971475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560" y="1893567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6179" y="6518852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69655" y="4197544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6018" y="4099667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23235" y="8782426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464869" y="8782426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60652" y="7285096"/>
            <a:ext cx="714580" cy="687844"/>
          </a:xfrm>
          <a:prstGeom prst="rect">
            <a:avLst/>
          </a:prstGeom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726159" y="7320248"/>
            <a:ext cx="714580" cy="687844"/>
          </a:xfrm>
          <a:prstGeom prst="rect">
            <a:avLst/>
          </a:prstGeom>
        </p:spPr>
      </p:pic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80394" y="7320248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5085323" y="6611352"/>
            <a:ext cx="26309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600" b="1" dirty="0"/>
              <a:t>خطة</a:t>
            </a:r>
            <a:r>
              <a:rPr lang="ar-SA" sz="1600" b="1" dirty="0"/>
              <a:t> العمل الخاصة بي</a:t>
            </a:r>
            <a:endParaRPr lang="ar-EG" sz="1600" b="1" dirty="0"/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خلال الأسبوع القادم، سأقوم بـ: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5310222" y="7366276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2901404" y="7366276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456189" y="7366276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ar-EG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9398347" y="547877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00000"/>
              </a:lnSpc>
              <a:spcBef>
                <a:spcPts val="600"/>
              </a:spcBef>
            </a:pPr>
            <a:r>
              <a:rPr lang="ar-EG" sz="1600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ملاحظاتي:</a:t>
            </a:r>
            <a:endParaRPr lang="en-AU" sz="1600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981184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2113" y="1768870"/>
            <a:ext cx="2563880" cy="6822107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2687" y="1304944"/>
            <a:ext cx="698500" cy="673100"/>
          </a:xfrm>
          <a:prstGeom prst="rect">
            <a:avLst/>
          </a:prstGeom>
        </p:spPr>
      </p:pic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21796" y="19196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كبار السن المتمكنون من التكنولوجيا</a:t>
            </a:r>
            <a:r>
              <a:rPr kumimoji="0" lang="ar-SA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ar-SA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الوحدة </a:t>
            </a: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الثانية</a:t>
            </a:r>
            <a:r>
              <a:rPr kumimoji="0" lang="ar-SA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التعرّف على جهاز الكمبيوتر أو ال</a:t>
            </a: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تابلت</a:t>
            </a:r>
            <a:r>
              <a:rPr kumimoji="0" lang="ar-SA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الخاص بك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73476" y="1266610"/>
            <a:ext cx="3329680" cy="9072227"/>
          </a:xfrm>
        </p:spPr>
        <p:txBody>
          <a:bodyPr wrap="square" lIns="90000">
            <a:spAutoFit/>
          </a:bodyPr>
          <a:lstStyle/>
          <a:p>
            <a:pPr algn="r" rtl="1"/>
            <a:r>
              <a:rPr lang="ar-SA" sz="1600" b="1" dirty="0">
                <a:solidFill>
                  <a:srgbClr val="FF0000"/>
                </a:solidFill>
              </a:rPr>
              <a:t>ما هو الكمبيوتر أو ال</a:t>
            </a:r>
            <a:r>
              <a:rPr lang="ar-EG" sz="1600" b="1" dirty="0">
                <a:solidFill>
                  <a:srgbClr val="FF0000"/>
                </a:solidFill>
              </a:rPr>
              <a:t>تابلت</a:t>
            </a:r>
            <a:r>
              <a:rPr lang="ar-SA" sz="1600" b="1" dirty="0">
                <a:solidFill>
                  <a:srgbClr val="FF0000"/>
                </a:solidFill>
              </a:rPr>
              <a:t>؟</a:t>
            </a:r>
            <a:endParaRPr lang="ar-EG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يمكن أن تكون </a:t>
            </a:r>
            <a:r>
              <a:rPr lang="ar-SA" sz="1200" b="1" dirty="0"/>
              <a:t>أجهزة الكمبيوتر</a:t>
            </a:r>
            <a:r>
              <a:rPr lang="ar-SA" sz="1200" dirty="0"/>
              <a:t>:</a:t>
            </a:r>
            <a:r>
              <a:rPr lang="ar-EG" sz="1200" dirty="0"/>
              <a:t>                                          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EG" sz="1200" dirty="0"/>
              <a:t> </a:t>
            </a:r>
            <a:r>
              <a:rPr lang="ar-SA" sz="1200" dirty="0"/>
              <a:t>كمبيوتر مكتبي</a:t>
            </a:r>
            <a:r>
              <a:rPr lang="ar-EG" sz="1200" dirty="0"/>
              <a:t>- </a:t>
            </a:r>
            <a:r>
              <a:rPr lang="ar-SA" sz="1200" dirty="0"/>
              <a:t>شاشة كبيرة، لوحة مفاتيح، فأرة، وصندوق الكمبيوتر (عادة يُوضع على المكتب في المنزل).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EG" sz="1200" dirty="0"/>
              <a:t>كمبيوتر </a:t>
            </a:r>
            <a:r>
              <a:rPr lang="ar-SA" sz="1200" dirty="0"/>
              <a:t>محمول</a:t>
            </a:r>
            <a:r>
              <a:rPr lang="ar-EG" sz="1200" dirty="0"/>
              <a:t>( لابتوب)- </a:t>
            </a:r>
            <a:r>
              <a:rPr lang="ar-SA" sz="1200" dirty="0"/>
              <a:t>أصغر حجماً وقابل للحمل، يفتح مثل الكتاب، يحتوي على الشاشة،</a:t>
            </a:r>
            <a:r>
              <a:rPr lang="ar-SA" sz="1200" b="1" dirty="0"/>
              <a:t> </a:t>
            </a:r>
            <a:r>
              <a:rPr lang="ar-SA" sz="1200" dirty="0"/>
              <a:t> لوحة المفاتيح ولوحة التتبع كلها في جهاز واحد.</a:t>
            </a:r>
            <a:endParaRPr lang="ar-EG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EG" sz="1200" b="1" dirty="0"/>
              <a:t>أجهزة التابلت: </a:t>
            </a:r>
            <a:r>
              <a:rPr lang="ar-EG" sz="1200" dirty="0"/>
              <a:t>خفيفة الوزن وقابلة للحمل، يتم التحكم بها عن طريق النقر على الشاشة وتمرير الأصابع عليها، مثل أجهزة أيباد أو أجهزة سامسونج اللوحية.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EG" sz="1200" dirty="0"/>
              <a:t>أنظمة التشغيل المختلفة للأجهزة:نظام تشغيل </a:t>
            </a:r>
            <a:r>
              <a:rPr lang="ar-EG" sz="1200" b="1" dirty="0"/>
              <a:t>ابل ماك </a:t>
            </a:r>
            <a:r>
              <a:rPr lang="ar-EG" sz="1200" dirty="0"/>
              <a:t>لأجهزة ماك،نظام تشغيل</a:t>
            </a:r>
            <a:r>
              <a:rPr lang="ar-EG" sz="1200" b="1" dirty="0"/>
              <a:t> ويندوز </a:t>
            </a:r>
            <a:r>
              <a:rPr lang="ar-EG" sz="1200" dirty="0"/>
              <a:t>لأجهزة الكمبيوتر الأخرى،نظام تشغيل</a:t>
            </a:r>
            <a:r>
              <a:rPr lang="ar-EG" sz="1200" b="1" dirty="0"/>
              <a:t> أيباد </a:t>
            </a:r>
            <a:r>
              <a:rPr lang="ar-EG" sz="1200" dirty="0"/>
              <a:t>لأجهزة أيباد،نظام تشغيل </a:t>
            </a:r>
            <a:r>
              <a:rPr lang="ar-EG" sz="1200" b="1" dirty="0"/>
              <a:t>أندرويد</a:t>
            </a:r>
            <a:r>
              <a:rPr lang="ar-EG" sz="1200" dirty="0"/>
              <a:t> لجميع أجهزة التابلت الأخرى.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استخدم جهاز الكمبيوتر/الجهاز اللوحي الخاص بك لـ:</a:t>
            </a:r>
          </a:p>
          <a:p>
            <a:pPr marL="360000" indent="-171450" algn="r" rtl="1">
              <a:buClr>
                <a:schemeClr val="tx1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SA" sz="1200" b="1" dirty="0"/>
              <a:t>البقاء على تواصل: </a:t>
            </a:r>
            <a:r>
              <a:rPr lang="ar-SA" sz="1200" dirty="0"/>
              <a:t>البريد الإلكتروني، المكالمات المرئية، مشاركة الصور، وسائل التواصل الاجتماعي.</a:t>
            </a:r>
          </a:p>
          <a:p>
            <a:pPr marL="360000" indent="-171450" algn="r" rtl="1">
              <a:buClr>
                <a:schemeClr val="tx1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SA" sz="1200" b="1" dirty="0"/>
              <a:t>البحث عن المعلومات:</a:t>
            </a:r>
            <a:r>
              <a:rPr lang="ar-SA" sz="1200" dirty="0"/>
              <a:t> الأخبار، الوصفات، المعلومات الصحية، الخرائط، الطقس.</a:t>
            </a:r>
          </a:p>
          <a:p>
            <a:pPr marL="360000" indent="-171450" algn="r" rtl="1">
              <a:buClr>
                <a:schemeClr val="tx1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SA" sz="1200" b="1" dirty="0"/>
              <a:t>الترفيه:</a:t>
            </a:r>
            <a:r>
              <a:rPr lang="ar-SA" sz="1200" dirty="0"/>
              <a:t> يوتيوب، التلفاز، الموسيقى، البودكاست، الألعاب، الكتب الإلكترونية.</a:t>
            </a:r>
          </a:p>
          <a:p>
            <a:pPr marL="360000" indent="-171450" algn="r" rtl="1">
              <a:buClr>
                <a:schemeClr val="tx1"/>
              </a:buClr>
              <a:buSzPct val="100000"/>
              <a:buFont typeface="Courier New" panose="02070309020205020404" pitchFamily="49" charset="0"/>
              <a:buChar char="o"/>
            </a:pPr>
            <a:r>
              <a:rPr lang="ar-SA" sz="1200" b="1" dirty="0"/>
              <a:t>المهام العملية:</a:t>
            </a:r>
            <a:r>
              <a:rPr lang="ar-SA" sz="1200" dirty="0"/>
              <a:t> التسوق، الخدمات المصرفية، الكتابة، ال</a:t>
            </a:r>
            <a:r>
              <a:rPr lang="ar-EG" sz="1200" dirty="0"/>
              <a:t>تقويم</a:t>
            </a:r>
            <a:r>
              <a:rPr lang="ar-SA" sz="1200" dirty="0"/>
              <a:t>، الملاحظات.</a:t>
            </a:r>
            <a:endParaRPr lang="ar-EG" sz="1200" dirty="0"/>
          </a:p>
          <a:p>
            <a:pPr algn="r" rtl="1"/>
            <a:r>
              <a:rPr lang="ar-SA" sz="1600" b="1" dirty="0">
                <a:solidFill>
                  <a:srgbClr val="FF0000"/>
                </a:solidFill>
              </a:rPr>
              <a:t>التطبيقات والبرامج</a:t>
            </a:r>
            <a:endParaRPr lang="ar-EG" sz="16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التطبيقات والبرامج </a:t>
            </a:r>
            <a:r>
              <a:rPr lang="ar-SA" sz="1200" dirty="0"/>
              <a:t>هي الأدوات التي تتيح لجهازك أداء مهام مختلفة (مثل الإنترنت، الطقس، الموسيقى).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على الكمبيوتر: عادةً ما تُفتح البرامج من قائمة </a:t>
            </a:r>
            <a:r>
              <a:rPr lang="ar-SA" sz="1200" b="1" dirty="0"/>
              <a:t>ابدأ</a:t>
            </a:r>
            <a:r>
              <a:rPr lang="ar-SA" sz="1200" dirty="0"/>
              <a:t> (ويندوز) أو</a:t>
            </a:r>
            <a:r>
              <a:rPr lang="ar-EG" sz="1200" dirty="0"/>
              <a:t> دوك (شريط المهام الثابت) ماك</a:t>
            </a:r>
            <a:endParaRPr lang="ar-SA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على </a:t>
            </a:r>
            <a:r>
              <a:rPr lang="ar-EG" sz="1200" dirty="0"/>
              <a:t>التابلت</a:t>
            </a:r>
            <a:r>
              <a:rPr lang="ar-SA" sz="1200" dirty="0"/>
              <a:t>: تُفتح التطبيقات بالنقر على أيقونتها على شاشة الصفحة الرئيسية. لرؤية جميع التطبيقات، اسحب لأعلى من أسفل الشاشة لفتح درج التطبيقات.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ar-SA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ar-EG" sz="1200" dirty="0"/>
          </a:p>
          <a:p>
            <a:pPr algn="r"/>
            <a:endParaRPr lang="ar-SA" sz="1200" dirty="0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6876" y="1304944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7952" y="1294473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4417740" y="1304944"/>
            <a:ext cx="3695198" cy="858696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1600" b="1" dirty="0">
                <a:solidFill>
                  <a:srgbClr val="FF0000"/>
                </a:solidFill>
              </a:rPr>
              <a:t>تشغيل وإيقاف الكمبيوتر/ال</a:t>
            </a:r>
            <a:r>
              <a:rPr lang="ar-EG" sz="1600" b="1" dirty="0">
                <a:solidFill>
                  <a:srgbClr val="FF0000"/>
                </a:solidFill>
              </a:rPr>
              <a:t>تابلت </a:t>
            </a:r>
            <a:r>
              <a:rPr lang="ar-SA" sz="1600" b="1" dirty="0">
                <a:solidFill>
                  <a:srgbClr val="FF0000"/>
                </a:solidFill>
              </a:rPr>
              <a:t>وفتح</a:t>
            </a:r>
            <a:r>
              <a:rPr lang="ar-EG" sz="1600" b="1" dirty="0">
                <a:solidFill>
                  <a:srgbClr val="FF0000"/>
                </a:solidFill>
              </a:rPr>
              <a:t> القفل           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التشغيل والإيقاف:</a:t>
            </a:r>
            <a:r>
              <a:rPr lang="ar-SA" sz="1200" dirty="0"/>
              <a:t> اضغط مع الاستمرار على زر الطاقة. بعد التشغيل، سيبقى الجهاز قيد التشغيل. عند عدم الاستخدام، سيدخل في وضع السبات (ستصبح الشاشة سوداء).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b="1" dirty="0"/>
              <a:t>فتح القفل:</a:t>
            </a:r>
            <a:r>
              <a:rPr lang="ar-SA" sz="1200" dirty="0"/>
              <a:t> انقر على زر أو على الشاشة لإيقاظ الجهاز. لأسباب أمنية، يتم قفل الجهاز تلقائيًا ويجب فتحه باستخدام رمز المرور.</a:t>
            </a:r>
            <a:endParaRPr lang="ar-EG" sz="1200" dirty="0"/>
          </a:p>
          <a:p>
            <a:pPr algn="r"/>
            <a:r>
              <a:rPr lang="ar-SA" sz="1600" b="1" dirty="0">
                <a:solidFill>
                  <a:srgbClr val="FF0000"/>
                </a:solidFill>
              </a:rPr>
              <a:t>التنقل</a:t>
            </a:r>
          </a:p>
          <a:p>
            <a:pPr algn="r"/>
            <a:r>
              <a:rPr lang="ar-SA" sz="1200" b="1" dirty="0"/>
              <a:t>على الكمبيوتر:</a:t>
            </a:r>
            <a:endParaRPr lang="ar-SA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الفأرة (سطح المكتب):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حركها لتحريك المؤشر على الشاشة.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انقر بالزر الأيسر (أو انقر مزدوجًا) للتحديد.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انقر بالزر الأيمن لمزيد من الخيارات.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استخدم عجلة التمرير للتحرك لأعلى/أسفل الصفحة.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لوحة اللمس (اللاب توب):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حرّك إصبعك لتحريك المؤشر.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انقر أو اضغط للتحديد.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مرّر بإصبعين للتحرك لأعلى/أسفل الصفحة.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ar-SA" sz="1200" dirty="0"/>
              <a:t>لوحة المفاتيح:</a:t>
            </a:r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زر </a:t>
            </a:r>
            <a:r>
              <a:rPr lang="ar-EG" sz="1200" dirty="0"/>
              <a:t>ادخال </a:t>
            </a:r>
            <a:r>
              <a:rPr lang="ar-SA" sz="1200" dirty="0"/>
              <a:t>للتأكيد أو لإضافة سطر جديد.</a:t>
            </a:r>
            <a:r>
              <a:rPr lang="en-GB" sz="1200" dirty="0"/>
              <a:t> </a:t>
            </a:r>
            <a:endParaRPr lang="ar-SA" sz="1200" dirty="0"/>
          </a:p>
          <a:p>
            <a:pPr marL="360000" lvl="1" indent="-171450" algn="r" rtl="1">
              <a:buFont typeface="Courier New" panose="02070309020205020404" pitchFamily="49" charset="0"/>
              <a:buChar char="o"/>
            </a:pPr>
            <a:r>
              <a:rPr lang="ar-EG" sz="1200" dirty="0"/>
              <a:t>زر الرجوع او الإزالة لحذف النص.</a:t>
            </a:r>
            <a:r>
              <a:rPr lang="ar-SA" sz="1200" dirty="0"/>
              <a:t> </a:t>
            </a:r>
            <a:endParaRPr lang="ar-EG" sz="1200" b="1" dirty="0"/>
          </a:p>
          <a:p>
            <a:pPr marL="0" lvl="1" algn="r" rtl="1"/>
            <a:r>
              <a:rPr lang="ar-SA" sz="1200" b="1" dirty="0"/>
              <a:t>على </a:t>
            </a:r>
            <a:r>
              <a:rPr lang="ar-EG" sz="1200" b="1" dirty="0"/>
              <a:t>جهاز التابلت:</a:t>
            </a:r>
            <a:endParaRPr lang="ar-SA" sz="1200" b="1" dirty="0"/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dirty="0"/>
              <a:t>ا</a:t>
            </a:r>
            <a:r>
              <a:rPr lang="ar-SA" sz="1200" b="1" dirty="0"/>
              <a:t>لنقر</a:t>
            </a:r>
            <a:r>
              <a:rPr lang="en-GB" sz="1200" b="1" dirty="0"/>
              <a:t>Tap </a:t>
            </a:r>
            <a:r>
              <a:rPr lang="ar-SA" sz="1200" b="1" dirty="0"/>
              <a:t>:</a:t>
            </a:r>
            <a:r>
              <a:rPr lang="ar-SA" sz="1200" dirty="0"/>
              <a:t> ا</a:t>
            </a:r>
            <a:r>
              <a:rPr lang="ar-EG" sz="1200" dirty="0"/>
              <a:t>نقر للاختيار</a:t>
            </a:r>
            <a:r>
              <a:rPr lang="ar-SA" sz="1200" dirty="0"/>
              <a:t>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اللمس مع الاستمرار</a:t>
            </a:r>
            <a:r>
              <a:rPr lang="en-GB" sz="1200" b="1" dirty="0"/>
              <a:t> Touch and Hold </a:t>
            </a:r>
            <a:r>
              <a:rPr lang="ar-SA" sz="1200" b="1" dirty="0"/>
              <a:t>:</a:t>
            </a:r>
            <a:r>
              <a:rPr lang="ar-EG" sz="1200" b="1" dirty="0"/>
              <a:t> </a:t>
            </a:r>
            <a:r>
              <a:rPr lang="ar-EG" sz="1200" dirty="0"/>
              <a:t>اضغط </a:t>
            </a:r>
            <a:r>
              <a:rPr lang="ar-SA" sz="1200" dirty="0"/>
              <a:t> </a:t>
            </a:r>
            <a:r>
              <a:rPr lang="ar-EG" sz="1200" dirty="0"/>
              <a:t>ب</a:t>
            </a:r>
            <a:r>
              <a:rPr lang="ar-SA" sz="1200" dirty="0"/>
              <a:t>إصبعك على الشاشة لتحريك التطبيقات.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التمرير</a:t>
            </a:r>
            <a:r>
              <a:rPr lang="en-GB" sz="1200" b="1" dirty="0"/>
              <a:t>Scroll </a:t>
            </a:r>
            <a:r>
              <a:rPr lang="ar-SA" sz="1200" b="1" dirty="0"/>
              <a:t>:</a:t>
            </a:r>
            <a:r>
              <a:rPr lang="ar-SA" sz="1200" dirty="0"/>
              <a:t> حرّك إصبعك لأعلى أو لأسفل للتنقل في الصفحة.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التمرير الجانبي</a:t>
            </a:r>
            <a:r>
              <a:rPr lang="en-GB" sz="1200" b="1" dirty="0"/>
              <a:t>Swipe </a:t>
            </a:r>
            <a:r>
              <a:rPr lang="ar-SA" sz="1200" b="1" dirty="0"/>
              <a:t>:</a:t>
            </a:r>
            <a:r>
              <a:rPr lang="ar-SA" sz="1200" dirty="0"/>
              <a:t> حرّك إصبعك لليسار أو لليمين لتغيير الصفحات أو الشاشات.</a:t>
            </a:r>
          </a:p>
          <a:p>
            <a:pPr marL="360000" indent="-171450" algn="r" rtl="1">
              <a:buFont typeface="Courier New" panose="02070309020205020404" pitchFamily="49" charset="0"/>
              <a:buChar char="o"/>
            </a:pPr>
            <a:r>
              <a:rPr lang="ar-SA" sz="1200" b="1" dirty="0"/>
              <a:t>التكبير/التصغير</a:t>
            </a:r>
            <a:r>
              <a:rPr lang="en-GB" sz="1200" b="1" dirty="0"/>
              <a:t> Zoom in and out </a:t>
            </a:r>
            <a:r>
              <a:rPr lang="ar-SA" sz="1200" b="1" dirty="0"/>
              <a:t>:</a:t>
            </a:r>
            <a:r>
              <a:rPr lang="ar-SA" sz="1200" dirty="0"/>
              <a:t> ضع إصبعين على الشاشة وحركهما بعيدًا عن بعضهما ل</a:t>
            </a:r>
            <a:r>
              <a:rPr lang="ar-EG" sz="1200" dirty="0"/>
              <a:t>ل</a:t>
            </a:r>
            <a:r>
              <a:rPr lang="ar-SA" sz="1200" dirty="0"/>
              <a:t>تكبير، أو قرّبهما ل</a:t>
            </a:r>
            <a:r>
              <a:rPr lang="ar-EG" sz="1200" dirty="0"/>
              <a:t>ل</a:t>
            </a:r>
            <a:r>
              <a:rPr lang="ar-SA" sz="1200" dirty="0"/>
              <a:t>تصغير.</a:t>
            </a:r>
          </a:p>
          <a:p>
            <a:pPr lvl="1" algn="r"/>
            <a:endParaRPr lang="ar-SA" sz="1200" dirty="0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1071492" y="1317841"/>
            <a:ext cx="2304106" cy="695575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600" b="1" dirty="0">
                <a:solidFill>
                  <a:srgbClr val="FF0000"/>
                </a:solidFill>
              </a:rPr>
              <a:t>أدلة المستخدم</a:t>
            </a:r>
            <a:endParaRPr lang="ar-EG" sz="1600" b="1" dirty="0">
              <a:solidFill>
                <a:srgbClr val="FF0000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200" dirty="0"/>
              <a:t>قم بمسح رموز الاستجابة السريعة باستخدام الكاميرا أو اختر الروابط.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en-US" sz="1400" b="1" u="sng" dirty="0">
              <a:solidFill>
                <a:schemeClr val="accent3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u="sng" dirty="0">
                <a:solidFill>
                  <a:srgbClr val="F04C23"/>
                </a:solidFill>
              </a:rPr>
              <a:t>أجهزة الكمبيوتر التي</a:t>
            </a:r>
            <a:endParaRPr lang="ar-EG" sz="1400" b="1" u="sng" dirty="0">
              <a:solidFill>
                <a:srgbClr val="F04C23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u="sng" dirty="0">
                <a:solidFill>
                  <a:srgbClr val="F04C23"/>
                </a:solidFill>
              </a:rPr>
              <a:t> تعمل بنظام ويندوز</a:t>
            </a:r>
            <a:endParaRPr lang="en-AU" sz="1400" b="1" u="sng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u="sng" dirty="0">
                <a:solidFill>
                  <a:srgbClr val="F04C23"/>
                </a:solidFill>
              </a:rPr>
              <a:t>أجهزة الكمبيوتر التي</a:t>
            </a:r>
            <a:endParaRPr lang="ar-EG" sz="1400" b="1" u="sng" dirty="0">
              <a:solidFill>
                <a:srgbClr val="F04C23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u="sng" dirty="0">
                <a:solidFill>
                  <a:srgbClr val="F04C23"/>
                </a:solidFill>
              </a:rPr>
              <a:t> تعمل بنظام ماك</a:t>
            </a:r>
            <a:endParaRPr lang="en-AU" sz="1400" b="1" u="sng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b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en-GB" sz="1400" b="1" u="sng" dirty="0">
              <a:solidFill>
                <a:srgbClr val="FF0000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rgbClr val="F04C23"/>
                </a:solidFill>
              </a:rPr>
              <a:t>أجهزة التابلت</a:t>
            </a:r>
            <a:r>
              <a:rPr lang="ar-SA" sz="1400" b="1" u="sng" dirty="0">
                <a:solidFill>
                  <a:srgbClr val="F04C23"/>
                </a:solidFill>
              </a:rPr>
              <a:t> التي </a:t>
            </a:r>
            <a:endParaRPr lang="ar-EG" sz="1400" b="1" u="sng" dirty="0">
              <a:solidFill>
                <a:srgbClr val="F04C23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SA" sz="1400" b="1" u="sng" dirty="0">
                <a:solidFill>
                  <a:srgbClr val="F04C23"/>
                </a:solidFill>
              </a:rPr>
              <a:t>تعمل بنظام أندرويد</a:t>
            </a:r>
            <a:endParaRPr lang="ar-EG" sz="1400" b="1" u="sng" dirty="0">
              <a:solidFill>
                <a:srgbClr val="F04C23"/>
              </a:solidFill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 </a:t>
            </a:r>
            <a:b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tablets</a:t>
            </a:r>
            <a:endParaRPr lang="en-AU" sz="1400" b="1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ar-EG" sz="1400" b="1" u="sng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ar-EG" sz="1400" b="1" u="sng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ايباد</a:t>
            </a:r>
            <a:endParaRPr lang="en-AU" sz="1400" b="1" u="sng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rgbClr val="F04C23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iPads</a:t>
            </a:r>
            <a:endParaRPr lang="en-AU" sz="1400" b="1" dirty="0">
              <a:solidFill>
                <a:srgbClr val="F04C23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endParaRPr lang="ar-EG" sz="1400" b="1" u="sng" dirty="0">
              <a:solidFill>
                <a:srgbClr val="FF0000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7528" y="285899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1170" y="8826276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36" y="8777610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58345" y="8791576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QR Code - Windows computers">
            <a:extLst>
              <a:ext uri="{FF2B5EF4-FFF2-40B4-BE49-F238E27FC236}">
                <a16:creationId xmlns:a16="http://schemas.microsoft.com/office/drawing/2014/main" id="{B2CD83E0-FBEE-1630-9A0C-00221EF6EF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7846" y="2445969"/>
            <a:ext cx="1080000" cy="1080000"/>
          </a:xfrm>
          <a:prstGeom prst="rect">
            <a:avLst/>
          </a:prstGeom>
        </p:spPr>
      </p:pic>
      <p:pic>
        <p:nvPicPr>
          <p:cNvPr id="6" name="Picture 5" descr="QR Code - Mac Computers">
            <a:extLst>
              <a:ext uri="{FF2B5EF4-FFF2-40B4-BE49-F238E27FC236}">
                <a16:creationId xmlns:a16="http://schemas.microsoft.com/office/drawing/2014/main" id="{C1FA4F98-ED22-3CE8-B301-F89ECEFD91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59947" y="3841788"/>
            <a:ext cx="1080000" cy="1080000"/>
          </a:xfrm>
          <a:prstGeom prst="rect">
            <a:avLst/>
          </a:prstGeom>
        </p:spPr>
      </p:pic>
      <p:pic>
        <p:nvPicPr>
          <p:cNvPr id="8" name="Picture 7" descr="QR Code - Android tablets">
            <a:extLst>
              <a:ext uri="{FF2B5EF4-FFF2-40B4-BE49-F238E27FC236}">
                <a16:creationId xmlns:a16="http://schemas.microsoft.com/office/drawing/2014/main" id="{93FA9509-B898-43B3-D04F-8F557B5139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59947" y="5179923"/>
            <a:ext cx="1080000" cy="1080000"/>
          </a:xfrm>
          <a:prstGeom prst="rect">
            <a:avLst/>
          </a:prstGeom>
        </p:spPr>
      </p:pic>
      <p:pic>
        <p:nvPicPr>
          <p:cNvPr id="5" name="Picture 4" descr="QR Code - iPads">
            <a:extLst>
              <a:ext uri="{FF2B5EF4-FFF2-40B4-BE49-F238E27FC236}">
                <a16:creationId xmlns:a16="http://schemas.microsoft.com/office/drawing/2014/main" id="{CAC4D416-5362-AF55-87C0-67A798E3F5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59947" y="6518058"/>
            <a:ext cx="1080000" cy="10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07158" y="7228315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AATUC-1823800632-107877</_dlc_DocId>
    <_dlc_DocIdUrl xmlns="2a7a03ce-2042-4c5f-90e9-1f29c56988a9">
      <Url>https://teamtelstra.sharepoint.com/sites/DigitalSystems/_layouts/15/DocIdRedir.aspx?ID=AATUC-1823800632-107877</Url>
      <Description>AATUC-1823800632-107877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BDB436-53EB-425E-A8EC-3F5275692B76}">
  <ds:schemaRefs>
    <ds:schemaRef ds:uri="http://purl.org/dc/elements/1.1/"/>
    <ds:schemaRef ds:uri="f6156fdc-1b67-4e65-a7eb-2d097edf2cd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c7b56d83-7d92-4d5e-8552-dd44030ff6cf"/>
    <ds:schemaRef ds:uri="9c7b2f30-2231-41e0-b86a-1257079ed7b5"/>
  </ds:schemaRefs>
</ds:datastoreItem>
</file>

<file path=customXml/itemProps2.xml><?xml version="1.0" encoding="utf-8"?>
<ds:datastoreItem xmlns:ds="http://schemas.openxmlformats.org/officeDocument/2006/customXml" ds:itemID="{2CD6D206-3C39-4020-900A-02B056E8A00F}"/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3C49F6C-5254-4745-9A3F-624CF2C9164B}"/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5750</TotalTime>
  <Words>678</Words>
  <Application>Microsoft Office PowerPoint</Application>
  <PresentationFormat>A3 Paper (297x420 mm)</PresentationFormat>
  <Paragraphs>79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كبار السن المتمكنون من التكنولوجيا  الوحدة الثانية : التعرّف على جهاز الكمبيوتر أو التابلت الخاص بك</vt:lpstr>
      <vt:lpstr>كبار السن المتمكنون من التكنولوجيا  الوحدة الثانية: التعرّف على جهاز الكمبيوتر أو التابلت الخاص بك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Learning Canvas Module 2 - Arabic</dc:title>
  <dc:creator>Telstra</dc:creator>
  <cp:keywords>Telstra, Tech Savvy Seniors, Learning Canvas, Module 2, Arabic</cp:keywords>
  <cp:lastModifiedBy>Liam Greenaway</cp:lastModifiedBy>
  <cp:revision>9</cp:revision>
  <dcterms:created xsi:type="dcterms:W3CDTF">2025-08-08T06:40:30Z</dcterms:created>
  <dcterms:modified xsi:type="dcterms:W3CDTF">2026-04-13T10:07:21Z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0329846b-bcb7-4a17-a689-123948140f6d</vt:lpwstr>
  </property>
</Properties>
</file>